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66" r:id="rId4"/>
    <p:sldId id="259" r:id="rId5"/>
    <p:sldId id="267" r:id="rId6"/>
    <p:sldId id="268" r:id="rId7"/>
    <p:sldId id="260" r:id="rId8"/>
    <p:sldId id="269" r:id="rId9"/>
    <p:sldId id="270" r:id="rId10"/>
    <p:sldId id="271" r:id="rId11"/>
    <p:sldId id="273" r:id="rId12"/>
    <p:sldId id="272" r:id="rId13"/>
    <p:sldId id="274" r:id="rId14"/>
    <p:sldId id="277" r:id="rId15"/>
    <p:sldId id="275" r:id="rId16"/>
    <p:sldId id="276" r:id="rId17"/>
    <p:sldId id="278" r:id="rId18"/>
    <p:sldId id="279"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5" autoAdjust="0"/>
    <p:restoredTop sz="94660"/>
  </p:normalViewPr>
  <p:slideViewPr>
    <p:cSldViewPr snapToGrid="0">
      <p:cViewPr varScale="1">
        <p:scale>
          <a:sx n="81" d="100"/>
          <a:sy n="81" d="100"/>
        </p:scale>
        <p:origin x="51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5/14/2024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135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5/14/2024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026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5/14/2024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90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5/14/2024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365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5/14/2024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566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5/14/2024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476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5/14/2024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75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5/14/2024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481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5/14/2024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769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5/14/2024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95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5/14/2024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36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5/14/2024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7794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3390/s1924548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32EF-B8B8-48C7-C542-30D44280CC9A}"/>
              </a:ext>
            </a:extLst>
          </p:cNvPr>
          <p:cNvSpPr>
            <a:spLocks noGrp="1"/>
          </p:cNvSpPr>
          <p:nvPr>
            <p:ph type="ctrTitle"/>
          </p:nvPr>
        </p:nvSpPr>
        <p:spPr/>
        <p:txBody>
          <a:bodyPr>
            <a:normAutofit fontScale="90000"/>
          </a:bodyPr>
          <a:lstStyle/>
          <a:p>
            <a:r>
              <a:rPr lang="en-US" dirty="0"/>
              <a:t>Biomedical hyperspectral image segmentation </a:t>
            </a:r>
            <a:endParaRPr lang="en-IN" dirty="0"/>
          </a:p>
        </p:txBody>
      </p:sp>
      <p:sp>
        <p:nvSpPr>
          <p:cNvPr id="3" name="Subtitle 2">
            <a:extLst>
              <a:ext uri="{FF2B5EF4-FFF2-40B4-BE49-F238E27FC236}">
                <a16:creationId xmlns:a16="http://schemas.microsoft.com/office/drawing/2014/main" id="{178CDBBD-1DB6-F82F-EA65-217CF453BD2D}"/>
              </a:ext>
            </a:extLst>
          </p:cNvPr>
          <p:cNvSpPr>
            <a:spLocks noGrp="1"/>
          </p:cNvSpPr>
          <p:nvPr>
            <p:ph type="subTitle" idx="1"/>
          </p:nvPr>
        </p:nvSpPr>
        <p:spPr/>
        <p:txBody>
          <a:bodyPr/>
          <a:lstStyle/>
          <a:p>
            <a:r>
              <a:rPr lang="en-US" dirty="0"/>
              <a:t>For brain tumor detection </a:t>
            </a:r>
          </a:p>
          <a:p>
            <a:endParaRPr lang="en-IN" dirty="0"/>
          </a:p>
        </p:txBody>
      </p:sp>
      <p:sp>
        <p:nvSpPr>
          <p:cNvPr id="4" name="TextBox 3">
            <a:extLst>
              <a:ext uri="{FF2B5EF4-FFF2-40B4-BE49-F238E27FC236}">
                <a16:creationId xmlns:a16="http://schemas.microsoft.com/office/drawing/2014/main" id="{166AFF43-D90E-2A6B-B916-BF4B24B51CA9}"/>
              </a:ext>
            </a:extLst>
          </p:cNvPr>
          <p:cNvSpPr txBox="1"/>
          <p:nvPr/>
        </p:nvSpPr>
        <p:spPr>
          <a:xfrm>
            <a:off x="8305015" y="6073084"/>
            <a:ext cx="3987538" cy="646331"/>
          </a:xfrm>
          <a:prstGeom prst="rect">
            <a:avLst/>
          </a:prstGeom>
          <a:noFill/>
        </p:spPr>
        <p:txBody>
          <a:bodyPr wrap="square" rtlCol="0">
            <a:spAutoFit/>
          </a:bodyPr>
          <a:lstStyle/>
          <a:p>
            <a:r>
              <a:rPr lang="en-US" dirty="0" err="1"/>
              <a:t>Chatla</a:t>
            </a:r>
            <a:r>
              <a:rPr lang="en-US" dirty="0"/>
              <a:t> </a:t>
            </a:r>
            <a:r>
              <a:rPr lang="en-US" dirty="0" err="1"/>
              <a:t>Raviteja</a:t>
            </a:r>
            <a:r>
              <a:rPr lang="en-US" dirty="0"/>
              <a:t> – AP20110020003</a:t>
            </a:r>
          </a:p>
          <a:p>
            <a:r>
              <a:rPr lang="en-US" dirty="0"/>
              <a:t>A Gowtham – AP20110020011</a:t>
            </a:r>
            <a:endParaRPr lang="en-IN" dirty="0"/>
          </a:p>
        </p:txBody>
      </p:sp>
      <p:sp>
        <p:nvSpPr>
          <p:cNvPr id="7" name="TextBox 6">
            <a:extLst>
              <a:ext uri="{FF2B5EF4-FFF2-40B4-BE49-F238E27FC236}">
                <a16:creationId xmlns:a16="http://schemas.microsoft.com/office/drawing/2014/main" id="{865DC59D-7309-527B-B228-69C6B1FC4BF8}"/>
              </a:ext>
            </a:extLst>
          </p:cNvPr>
          <p:cNvSpPr txBox="1"/>
          <p:nvPr/>
        </p:nvSpPr>
        <p:spPr>
          <a:xfrm>
            <a:off x="867266" y="5800962"/>
            <a:ext cx="3497344" cy="923330"/>
          </a:xfrm>
          <a:prstGeom prst="rect">
            <a:avLst/>
          </a:prstGeom>
          <a:noFill/>
        </p:spPr>
        <p:txBody>
          <a:bodyPr wrap="square" rtlCol="0">
            <a:spAutoFit/>
          </a:bodyPr>
          <a:lstStyle/>
          <a:p>
            <a:r>
              <a:rPr lang="en-US" dirty="0">
                <a:solidFill>
                  <a:schemeClr val="accent2">
                    <a:lumMod val="75000"/>
                  </a:schemeClr>
                </a:solidFill>
              </a:rPr>
              <a:t>Supervisor </a:t>
            </a:r>
          </a:p>
          <a:p>
            <a:endParaRPr lang="en-US" dirty="0">
              <a:solidFill>
                <a:schemeClr val="accent2">
                  <a:lumMod val="75000"/>
                </a:schemeClr>
              </a:solidFill>
            </a:endParaRPr>
          </a:p>
          <a:p>
            <a:r>
              <a:rPr lang="en-US" dirty="0">
                <a:solidFill>
                  <a:schemeClr val="accent2">
                    <a:lumMod val="75000"/>
                  </a:schemeClr>
                </a:solidFill>
              </a:rPr>
              <a:t>Dr. Anuj Pradeep Deshpande</a:t>
            </a:r>
            <a:endParaRPr lang="en-IN" dirty="0">
              <a:solidFill>
                <a:schemeClr val="accent2">
                  <a:lumMod val="75000"/>
                </a:schemeClr>
              </a:solidFill>
            </a:endParaRPr>
          </a:p>
        </p:txBody>
      </p:sp>
    </p:spTree>
    <p:extLst>
      <p:ext uri="{BB962C8B-B14F-4D97-AF65-F5344CB8AC3E}">
        <p14:creationId xmlns:p14="http://schemas.microsoft.com/office/powerpoint/2010/main" val="902609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D7799-A797-7C31-18E3-CB321EAF1F02}"/>
              </a:ext>
            </a:extLst>
          </p:cNvPr>
          <p:cNvSpPr>
            <a:spLocks noGrp="1"/>
          </p:cNvSpPr>
          <p:nvPr>
            <p:ph type="title"/>
          </p:nvPr>
        </p:nvSpPr>
        <p:spPr>
          <a:xfrm>
            <a:off x="838200" y="148308"/>
            <a:ext cx="10515600" cy="643543"/>
          </a:xfrm>
        </p:spPr>
        <p:txBody>
          <a:bodyPr>
            <a:normAutofit/>
          </a:bodyPr>
          <a:lstStyle/>
          <a:p>
            <a:r>
              <a:rPr lang="en-US" sz="2800" dirty="0"/>
              <a:t>Results : Preprocessed images</a:t>
            </a:r>
            <a:endParaRPr lang="en-IN" sz="2800" dirty="0"/>
          </a:p>
        </p:txBody>
      </p:sp>
      <p:pic>
        <p:nvPicPr>
          <p:cNvPr id="8" name="Picture 7">
            <a:extLst>
              <a:ext uri="{FF2B5EF4-FFF2-40B4-BE49-F238E27FC236}">
                <a16:creationId xmlns:a16="http://schemas.microsoft.com/office/drawing/2014/main" id="{9296920E-6AD8-00DB-8637-E568AFBF6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110" y="669302"/>
            <a:ext cx="3727397" cy="3099786"/>
          </a:xfrm>
          <a:prstGeom prst="rect">
            <a:avLst/>
          </a:prstGeom>
        </p:spPr>
      </p:pic>
      <p:pic>
        <p:nvPicPr>
          <p:cNvPr id="10" name="Picture 9">
            <a:extLst>
              <a:ext uri="{FF2B5EF4-FFF2-40B4-BE49-F238E27FC236}">
                <a16:creationId xmlns:a16="http://schemas.microsoft.com/office/drawing/2014/main" id="{851429C6-52B0-3622-CA5D-0898E81E9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506" y="669302"/>
            <a:ext cx="3727397" cy="3099786"/>
          </a:xfrm>
          <a:prstGeom prst="rect">
            <a:avLst/>
          </a:prstGeom>
        </p:spPr>
      </p:pic>
      <p:pic>
        <p:nvPicPr>
          <p:cNvPr id="12" name="Picture 11">
            <a:extLst>
              <a:ext uri="{FF2B5EF4-FFF2-40B4-BE49-F238E27FC236}">
                <a16:creationId xmlns:a16="http://schemas.microsoft.com/office/drawing/2014/main" id="{966CD1B8-00D2-2AD3-7067-D2BE48C8A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901" y="3891637"/>
            <a:ext cx="3212130" cy="2625188"/>
          </a:xfrm>
          <a:prstGeom prst="rect">
            <a:avLst/>
          </a:prstGeom>
        </p:spPr>
      </p:pic>
      <p:pic>
        <p:nvPicPr>
          <p:cNvPr id="14" name="Picture 13">
            <a:extLst>
              <a:ext uri="{FF2B5EF4-FFF2-40B4-BE49-F238E27FC236}">
                <a16:creationId xmlns:a16="http://schemas.microsoft.com/office/drawing/2014/main" id="{F4FFE666-D391-719A-AADC-2B88D0251A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588" y="3891637"/>
            <a:ext cx="3253839" cy="2684074"/>
          </a:xfrm>
          <a:prstGeom prst="rect">
            <a:avLst/>
          </a:prstGeom>
        </p:spPr>
      </p:pic>
      <p:pic>
        <p:nvPicPr>
          <p:cNvPr id="16" name="Picture 15">
            <a:extLst>
              <a:ext uri="{FF2B5EF4-FFF2-40B4-BE49-F238E27FC236}">
                <a16:creationId xmlns:a16="http://schemas.microsoft.com/office/drawing/2014/main" id="{9FCF9F3A-7CFB-61A2-3061-B851E564AB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8984" y="3891637"/>
            <a:ext cx="3253839" cy="2625188"/>
          </a:xfrm>
          <a:prstGeom prst="rect">
            <a:avLst/>
          </a:prstGeom>
        </p:spPr>
      </p:pic>
      <p:sp>
        <p:nvSpPr>
          <p:cNvPr id="17" name="TextBox 16">
            <a:extLst>
              <a:ext uri="{FF2B5EF4-FFF2-40B4-BE49-F238E27FC236}">
                <a16:creationId xmlns:a16="http://schemas.microsoft.com/office/drawing/2014/main" id="{4CCE92A6-2E7B-8A86-62D0-9E56593E72F0}"/>
              </a:ext>
            </a:extLst>
          </p:cNvPr>
          <p:cNvSpPr txBox="1"/>
          <p:nvPr/>
        </p:nvSpPr>
        <p:spPr>
          <a:xfrm>
            <a:off x="3254207" y="3706971"/>
            <a:ext cx="2469823" cy="369332"/>
          </a:xfrm>
          <a:prstGeom prst="rect">
            <a:avLst/>
          </a:prstGeom>
          <a:noFill/>
        </p:spPr>
        <p:txBody>
          <a:bodyPr wrap="square" rtlCol="0">
            <a:spAutoFit/>
          </a:bodyPr>
          <a:lstStyle/>
          <a:p>
            <a:r>
              <a:rPr lang="en-US" dirty="0"/>
              <a:t>Raw image</a:t>
            </a:r>
            <a:endParaRPr lang="en-IN" dirty="0"/>
          </a:p>
        </p:txBody>
      </p:sp>
      <p:sp>
        <p:nvSpPr>
          <p:cNvPr id="18" name="TextBox 17">
            <a:extLst>
              <a:ext uri="{FF2B5EF4-FFF2-40B4-BE49-F238E27FC236}">
                <a16:creationId xmlns:a16="http://schemas.microsoft.com/office/drawing/2014/main" id="{5CF2F8D7-CE70-7AFC-3D69-FBE54563C6FA}"/>
              </a:ext>
            </a:extLst>
          </p:cNvPr>
          <p:cNvSpPr txBox="1"/>
          <p:nvPr/>
        </p:nvSpPr>
        <p:spPr>
          <a:xfrm>
            <a:off x="7184223" y="3706971"/>
            <a:ext cx="2177592" cy="369332"/>
          </a:xfrm>
          <a:prstGeom prst="rect">
            <a:avLst/>
          </a:prstGeom>
          <a:noFill/>
        </p:spPr>
        <p:txBody>
          <a:bodyPr wrap="square" rtlCol="0">
            <a:spAutoFit/>
          </a:bodyPr>
          <a:lstStyle/>
          <a:p>
            <a:r>
              <a:rPr lang="en-US" dirty="0"/>
              <a:t>Calibrated image</a:t>
            </a:r>
            <a:endParaRPr lang="en-IN" dirty="0"/>
          </a:p>
        </p:txBody>
      </p:sp>
      <p:sp>
        <p:nvSpPr>
          <p:cNvPr id="19" name="TextBox 18">
            <a:extLst>
              <a:ext uri="{FF2B5EF4-FFF2-40B4-BE49-F238E27FC236}">
                <a16:creationId xmlns:a16="http://schemas.microsoft.com/office/drawing/2014/main" id="{408752C0-F278-7207-0282-E6691DE953FD}"/>
              </a:ext>
            </a:extLst>
          </p:cNvPr>
          <p:cNvSpPr txBox="1"/>
          <p:nvPr/>
        </p:nvSpPr>
        <p:spPr>
          <a:xfrm>
            <a:off x="1528046" y="6454708"/>
            <a:ext cx="2366128" cy="307777"/>
          </a:xfrm>
          <a:prstGeom prst="rect">
            <a:avLst/>
          </a:prstGeom>
          <a:noFill/>
        </p:spPr>
        <p:txBody>
          <a:bodyPr wrap="square" rtlCol="0">
            <a:spAutoFit/>
          </a:bodyPr>
          <a:lstStyle/>
          <a:p>
            <a:r>
              <a:rPr lang="en-US" sz="1400" dirty="0"/>
              <a:t>Brightness Normalized</a:t>
            </a:r>
            <a:endParaRPr lang="en-IN" sz="1400" dirty="0"/>
          </a:p>
        </p:txBody>
      </p:sp>
      <p:sp>
        <p:nvSpPr>
          <p:cNvPr id="20" name="TextBox 19">
            <a:extLst>
              <a:ext uri="{FF2B5EF4-FFF2-40B4-BE49-F238E27FC236}">
                <a16:creationId xmlns:a16="http://schemas.microsoft.com/office/drawing/2014/main" id="{A130FCCB-96BC-094C-62FE-36AB63349496}"/>
              </a:ext>
            </a:extLst>
          </p:cNvPr>
          <p:cNvSpPr txBox="1"/>
          <p:nvPr/>
        </p:nvSpPr>
        <p:spPr>
          <a:xfrm>
            <a:off x="5255442" y="6454707"/>
            <a:ext cx="2366128" cy="307777"/>
          </a:xfrm>
          <a:prstGeom prst="rect">
            <a:avLst/>
          </a:prstGeom>
          <a:noFill/>
        </p:spPr>
        <p:txBody>
          <a:bodyPr wrap="square" rtlCol="0">
            <a:spAutoFit/>
          </a:bodyPr>
          <a:lstStyle/>
          <a:p>
            <a:r>
              <a:rPr lang="en-US" sz="1400" dirty="0"/>
              <a:t>Noise filtered image</a:t>
            </a:r>
            <a:endParaRPr lang="en-IN" sz="1400" dirty="0"/>
          </a:p>
        </p:txBody>
      </p:sp>
      <p:sp>
        <p:nvSpPr>
          <p:cNvPr id="21" name="TextBox 20">
            <a:extLst>
              <a:ext uri="{FF2B5EF4-FFF2-40B4-BE49-F238E27FC236}">
                <a16:creationId xmlns:a16="http://schemas.microsoft.com/office/drawing/2014/main" id="{2A6DBF3C-8DF8-10E5-913D-0DCC30BB9231}"/>
              </a:ext>
            </a:extLst>
          </p:cNvPr>
          <p:cNvSpPr txBox="1"/>
          <p:nvPr/>
        </p:nvSpPr>
        <p:spPr>
          <a:xfrm>
            <a:off x="8982838" y="6454706"/>
            <a:ext cx="2366128" cy="307777"/>
          </a:xfrm>
          <a:prstGeom prst="rect">
            <a:avLst/>
          </a:prstGeom>
          <a:noFill/>
        </p:spPr>
        <p:txBody>
          <a:bodyPr wrap="square" rtlCol="0">
            <a:spAutoFit/>
          </a:bodyPr>
          <a:lstStyle/>
          <a:p>
            <a:r>
              <a:rPr lang="en-US" sz="1400" dirty="0"/>
              <a:t>Final Normalized image</a:t>
            </a:r>
            <a:endParaRPr lang="en-IN" sz="1400" dirty="0"/>
          </a:p>
        </p:txBody>
      </p:sp>
    </p:spTree>
    <p:extLst>
      <p:ext uri="{BB962C8B-B14F-4D97-AF65-F5344CB8AC3E}">
        <p14:creationId xmlns:p14="http://schemas.microsoft.com/office/powerpoint/2010/main" val="2574030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2E04-49BC-A0FF-A4EA-9356F525DCAF}"/>
              </a:ext>
            </a:extLst>
          </p:cNvPr>
          <p:cNvSpPr>
            <a:spLocks noGrp="1"/>
          </p:cNvSpPr>
          <p:nvPr>
            <p:ph type="title"/>
          </p:nvPr>
        </p:nvSpPr>
        <p:spPr>
          <a:xfrm>
            <a:off x="838200" y="365126"/>
            <a:ext cx="10515600" cy="841506"/>
          </a:xfrm>
        </p:spPr>
        <p:txBody>
          <a:bodyPr>
            <a:normAutofit/>
          </a:bodyPr>
          <a:lstStyle/>
          <a:p>
            <a:r>
              <a:rPr lang="en-US" sz="3200" dirty="0"/>
              <a:t>Spectral signatures of preprocessed: </a:t>
            </a:r>
            <a:r>
              <a:rPr lang="en-US" sz="2000" dirty="0"/>
              <a:t>(At (100,200) pixel)</a:t>
            </a:r>
            <a:endParaRPr lang="en-IN" sz="2000" dirty="0"/>
          </a:p>
        </p:txBody>
      </p:sp>
      <p:pic>
        <p:nvPicPr>
          <p:cNvPr id="5" name="Content Placeholder 4">
            <a:extLst>
              <a:ext uri="{FF2B5EF4-FFF2-40B4-BE49-F238E27FC236}">
                <a16:creationId xmlns:a16="http://schemas.microsoft.com/office/drawing/2014/main" id="{FEAEAE7D-EE9D-6085-B3D2-DF948F5437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1650" y="1126453"/>
            <a:ext cx="3596764" cy="2302547"/>
          </a:xfrm>
        </p:spPr>
      </p:pic>
      <p:pic>
        <p:nvPicPr>
          <p:cNvPr id="7" name="Picture 6">
            <a:extLst>
              <a:ext uri="{FF2B5EF4-FFF2-40B4-BE49-F238E27FC236}">
                <a16:creationId xmlns:a16="http://schemas.microsoft.com/office/drawing/2014/main" id="{3E183939-5AA0-0820-EB8D-ECE5C444F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864" y="1059954"/>
            <a:ext cx="3596764" cy="2369046"/>
          </a:xfrm>
          <a:prstGeom prst="rect">
            <a:avLst/>
          </a:prstGeom>
        </p:spPr>
      </p:pic>
      <p:pic>
        <p:nvPicPr>
          <p:cNvPr id="9" name="Picture 8">
            <a:extLst>
              <a:ext uri="{FF2B5EF4-FFF2-40B4-BE49-F238E27FC236}">
                <a16:creationId xmlns:a16="http://schemas.microsoft.com/office/drawing/2014/main" id="{9042C683-394E-CD99-60EF-509BA3182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97262"/>
            <a:ext cx="3674520" cy="2534829"/>
          </a:xfrm>
          <a:prstGeom prst="rect">
            <a:avLst/>
          </a:prstGeom>
        </p:spPr>
      </p:pic>
      <p:pic>
        <p:nvPicPr>
          <p:cNvPr id="11" name="Picture 10">
            <a:extLst>
              <a:ext uri="{FF2B5EF4-FFF2-40B4-BE49-F238E27FC236}">
                <a16:creationId xmlns:a16="http://schemas.microsoft.com/office/drawing/2014/main" id="{B0EEE2C6-5FDC-FB38-A9BB-8D195BD21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7638" y="3897263"/>
            <a:ext cx="3674520" cy="2534828"/>
          </a:xfrm>
          <a:prstGeom prst="rect">
            <a:avLst/>
          </a:prstGeom>
        </p:spPr>
      </p:pic>
      <p:pic>
        <p:nvPicPr>
          <p:cNvPr id="13" name="Picture 12">
            <a:extLst>
              <a:ext uri="{FF2B5EF4-FFF2-40B4-BE49-F238E27FC236}">
                <a16:creationId xmlns:a16="http://schemas.microsoft.com/office/drawing/2014/main" id="{98660504-407D-7FFC-CEC5-0438654C01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2158" y="3897262"/>
            <a:ext cx="3596764" cy="2534829"/>
          </a:xfrm>
          <a:prstGeom prst="rect">
            <a:avLst/>
          </a:prstGeom>
        </p:spPr>
      </p:pic>
      <p:sp>
        <p:nvSpPr>
          <p:cNvPr id="14" name="TextBox 13">
            <a:extLst>
              <a:ext uri="{FF2B5EF4-FFF2-40B4-BE49-F238E27FC236}">
                <a16:creationId xmlns:a16="http://schemas.microsoft.com/office/drawing/2014/main" id="{95A2BD84-A15D-A876-7E12-6FD975DB7FF4}"/>
              </a:ext>
            </a:extLst>
          </p:cNvPr>
          <p:cNvSpPr txBox="1"/>
          <p:nvPr/>
        </p:nvSpPr>
        <p:spPr>
          <a:xfrm>
            <a:off x="2526384" y="3429000"/>
            <a:ext cx="2743200" cy="369332"/>
          </a:xfrm>
          <a:prstGeom prst="rect">
            <a:avLst/>
          </a:prstGeom>
          <a:noFill/>
        </p:spPr>
        <p:txBody>
          <a:bodyPr wrap="square" rtlCol="0">
            <a:spAutoFit/>
          </a:bodyPr>
          <a:lstStyle/>
          <a:p>
            <a:r>
              <a:rPr lang="en-US" dirty="0"/>
              <a:t>Raw image</a:t>
            </a:r>
            <a:endParaRPr lang="en-IN" dirty="0"/>
          </a:p>
        </p:txBody>
      </p:sp>
      <p:sp>
        <p:nvSpPr>
          <p:cNvPr id="15" name="TextBox 14">
            <a:extLst>
              <a:ext uri="{FF2B5EF4-FFF2-40B4-BE49-F238E27FC236}">
                <a16:creationId xmlns:a16="http://schemas.microsoft.com/office/drawing/2014/main" id="{A68182C1-4EB6-A500-C238-B0CA9D8E7AA0}"/>
              </a:ext>
            </a:extLst>
          </p:cNvPr>
          <p:cNvSpPr txBox="1"/>
          <p:nvPr/>
        </p:nvSpPr>
        <p:spPr>
          <a:xfrm>
            <a:off x="7276926" y="3429000"/>
            <a:ext cx="2686640" cy="369332"/>
          </a:xfrm>
          <a:prstGeom prst="rect">
            <a:avLst/>
          </a:prstGeom>
          <a:noFill/>
        </p:spPr>
        <p:txBody>
          <a:bodyPr wrap="square" rtlCol="0">
            <a:spAutoFit/>
          </a:bodyPr>
          <a:lstStyle/>
          <a:p>
            <a:r>
              <a:rPr lang="en-US" dirty="0"/>
              <a:t>Calibrated image </a:t>
            </a:r>
            <a:endParaRPr lang="en-IN" dirty="0"/>
          </a:p>
        </p:txBody>
      </p:sp>
      <p:sp>
        <p:nvSpPr>
          <p:cNvPr id="17" name="TextBox 16">
            <a:extLst>
              <a:ext uri="{FF2B5EF4-FFF2-40B4-BE49-F238E27FC236}">
                <a16:creationId xmlns:a16="http://schemas.microsoft.com/office/drawing/2014/main" id="{43461F08-4BD1-72A9-4097-CF010B069B84}"/>
              </a:ext>
            </a:extLst>
          </p:cNvPr>
          <p:cNvSpPr txBox="1"/>
          <p:nvPr/>
        </p:nvSpPr>
        <p:spPr>
          <a:xfrm>
            <a:off x="1484455" y="6432091"/>
            <a:ext cx="2686640" cy="369332"/>
          </a:xfrm>
          <a:prstGeom prst="rect">
            <a:avLst/>
          </a:prstGeom>
          <a:noFill/>
        </p:spPr>
        <p:txBody>
          <a:bodyPr wrap="square" rtlCol="0">
            <a:spAutoFit/>
          </a:bodyPr>
          <a:lstStyle/>
          <a:p>
            <a:r>
              <a:rPr lang="en-US" dirty="0"/>
              <a:t>Brightness normalized</a:t>
            </a:r>
            <a:endParaRPr lang="en-IN" dirty="0"/>
          </a:p>
        </p:txBody>
      </p:sp>
      <p:sp>
        <p:nvSpPr>
          <p:cNvPr id="18" name="TextBox 17">
            <a:extLst>
              <a:ext uri="{FF2B5EF4-FFF2-40B4-BE49-F238E27FC236}">
                <a16:creationId xmlns:a16="http://schemas.microsoft.com/office/drawing/2014/main" id="{87B7A6FB-9514-E9AB-E1FF-08CCD91D8CEA}"/>
              </a:ext>
            </a:extLst>
          </p:cNvPr>
          <p:cNvSpPr txBox="1"/>
          <p:nvPr/>
        </p:nvSpPr>
        <p:spPr>
          <a:xfrm>
            <a:off x="5628414" y="6432091"/>
            <a:ext cx="2686640" cy="369332"/>
          </a:xfrm>
          <a:prstGeom prst="rect">
            <a:avLst/>
          </a:prstGeom>
          <a:noFill/>
        </p:spPr>
        <p:txBody>
          <a:bodyPr wrap="square" rtlCol="0">
            <a:spAutoFit/>
          </a:bodyPr>
          <a:lstStyle/>
          <a:p>
            <a:r>
              <a:rPr lang="en-US" dirty="0"/>
              <a:t>Noise filtered image</a:t>
            </a:r>
            <a:endParaRPr lang="en-IN" dirty="0"/>
          </a:p>
        </p:txBody>
      </p:sp>
      <p:sp>
        <p:nvSpPr>
          <p:cNvPr id="19" name="TextBox 18">
            <a:extLst>
              <a:ext uri="{FF2B5EF4-FFF2-40B4-BE49-F238E27FC236}">
                <a16:creationId xmlns:a16="http://schemas.microsoft.com/office/drawing/2014/main" id="{742141DD-0477-4CB1-E7E2-04DBA7CAAE3D}"/>
              </a:ext>
            </a:extLst>
          </p:cNvPr>
          <p:cNvSpPr txBox="1"/>
          <p:nvPr/>
        </p:nvSpPr>
        <p:spPr>
          <a:xfrm>
            <a:off x="9145225" y="6432091"/>
            <a:ext cx="2686640" cy="369332"/>
          </a:xfrm>
          <a:prstGeom prst="rect">
            <a:avLst/>
          </a:prstGeom>
          <a:noFill/>
        </p:spPr>
        <p:txBody>
          <a:bodyPr wrap="square" rtlCol="0">
            <a:spAutoFit/>
          </a:bodyPr>
          <a:lstStyle/>
          <a:p>
            <a:r>
              <a:rPr lang="en-US" dirty="0"/>
              <a:t>Data normalized</a:t>
            </a:r>
            <a:endParaRPr lang="en-IN" dirty="0"/>
          </a:p>
        </p:txBody>
      </p:sp>
    </p:spTree>
    <p:extLst>
      <p:ext uri="{BB962C8B-B14F-4D97-AF65-F5344CB8AC3E}">
        <p14:creationId xmlns:p14="http://schemas.microsoft.com/office/powerpoint/2010/main" val="3588267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5165-BB9F-6CEB-6E90-68CB5A0818A3}"/>
              </a:ext>
            </a:extLst>
          </p:cNvPr>
          <p:cNvSpPr>
            <a:spLocks noGrp="1"/>
          </p:cNvSpPr>
          <p:nvPr>
            <p:ph type="title"/>
          </p:nvPr>
        </p:nvSpPr>
        <p:spPr>
          <a:xfrm>
            <a:off x="838200" y="184869"/>
            <a:ext cx="10515600" cy="992335"/>
          </a:xfrm>
        </p:spPr>
        <p:txBody>
          <a:bodyPr>
            <a:normAutofit/>
          </a:bodyPr>
          <a:lstStyle/>
          <a:p>
            <a:r>
              <a:rPr lang="en-US" sz="3600" dirty="0"/>
              <a:t>One band represented images:</a:t>
            </a:r>
            <a:endParaRPr lang="en-IN" sz="3600" dirty="0"/>
          </a:p>
        </p:txBody>
      </p:sp>
      <p:pic>
        <p:nvPicPr>
          <p:cNvPr id="5" name="Picture 4">
            <a:extLst>
              <a:ext uri="{FF2B5EF4-FFF2-40B4-BE49-F238E27FC236}">
                <a16:creationId xmlns:a16="http://schemas.microsoft.com/office/drawing/2014/main" id="{F78EA20C-C4EF-1E6F-CE6A-F1C62951E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928" y="1879036"/>
            <a:ext cx="4009072" cy="3099928"/>
          </a:xfrm>
          <a:prstGeom prst="rect">
            <a:avLst/>
          </a:prstGeom>
        </p:spPr>
      </p:pic>
      <p:pic>
        <p:nvPicPr>
          <p:cNvPr id="9" name="Picture 8">
            <a:extLst>
              <a:ext uri="{FF2B5EF4-FFF2-40B4-BE49-F238E27FC236}">
                <a16:creationId xmlns:a16="http://schemas.microsoft.com/office/drawing/2014/main" id="{543024C0-D09D-1A4C-4C97-4E2113193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642" y="1715678"/>
            <a:ext cx="4009072" cy="3263287"/>
          </a:xfrm>
          <a:prstGeom prst="rect">
            <a:avLst/>
          </a:prstGeom>
        </p:spPr>
      </p:pic>
      <p:sp>
        <p:nvSpPr>
          <p:cNvPr id="10" name="TextBox 9">
            <a:extLst>
              <a:ext uri="{FF2B5EF4-FFF2-40B4-BE49-F238E27FC236}">
                <a16:creationId xmlns:a16="http://schemas.microsoft.com/office/drawing/2014/main" id="{4AA441A8-E238-4730-B285-6F199FEA49CD}"/>
              </a:ext>
            </a:extLst>
          </p:cNvPr>
          <p:cNvSpPr txBox="1"/>
          <p:nvPr/>
        </p:nvSpPr>
        <p:spPr>
          <a:xfrm>
            <a:off x="2724346" y="5118755"/>
            <a:ext cx="2686640" cy="369332"/>
          </a:xfrm>
          <a:prstGeom prst="rect">
            <a:avLst/>
          </a:prstGeom>
          <a:noFill/>
        </p:spPr>
        <p:txBody>
          <a:bodyPr wrap="square" rtlCol="0">
            <a:spAutoFit/>
          </a:bodyPr>
          <a:lstStyle/>
          <a:p>
            <a:r>
              <a:rPr lang="en-US" dirty="0"/>
              <a:t>T-SNE image</a:t>
            </a:r>
            <a:endParaRPr lang="en-IN" dirty="0"/>
          </a:p>
        </p:txBody>
      </p:sp>
      <p:sp>
        <p:nvSpPr>
          <p:cNvPr id="11" name="TextBox 10">
            <a:extLst>
              <a:ext uri="{FF2B5EF4-FFF2-40B4-BE49-F238E27FC236}">
                <a16:creationId xmlns:a16="http://schemas.microsoft.com/office/drawing/2014/main" id="{451E9BEC-0620-1FBB-70EC-49BDCD0C04D5}"/>
              </a:ext>
            </a:extLst>
          </p:cNvPr>
          <p:cNvSpPr txBox="1"/>
          <p:nvPr/>
        </p:nvSpPr>
        <p:spPr>
          <a:xfrm>
            <a:off x="7872952" y="5118755"/>
            <a:ext cx="2006338" cy="369332"/>
          </a:xfrm>
          <a:prstGeom prst="rect">
            <a:avLst/>
          </a:prstGeom>
          <a:noFill/>
        </p:spPr>
        <p:txBody>
          <a:bodyPr wrap="square" rtlCol="0">
            <a:spAutoFit/>
          </a:bodyPr>
          <a:lstStyle/>
          <a:p>
            <a:r>
              <a:rPr lang="en-US" dirty="0"/>
              <a:t> PCA image</a:t>
            </a:r>
            <a:endParaRPr lang="en-IN" dirty="0"/>
          </a:p>
        </p:txBody>
      </p:sp>
    </p:spTree>
    <p:extLst>
      <p:ext uri="{BB962C8B-B14F-4D97-AF65-F5344CB8AC3E}">
        <p14:creationId xmlns:p14="http://schemas.microsoft.com/office/powerpoint/2010/main" val="1330615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AE9C-AC4F-F9B5-0F19-D2B6FD3BA46A}"/>
              </a:ext>
            </a:extLst>
          </p:cNvPr>
          <p:cNvSpPr>
            <a:spLocks noGrp="1"/>
          </p:cNvSpPr>
          <p:nvPr>
            <p:ph type="title"/>
          </p:nvPr>
        </p:nvSpPr>
        <p:spPr>
          <a:xfrm>
            <a:off x="838200" y="365125"/>
            <a:ext cx="10515600" cy="671823"/>
          </a:xfrm>
        </p:spPr>
        <p:txBody>
          <a:bodyPr>
            <a:normAutofit/>
          </a:bodyPr>
          <a:lstStyle/>
          <a:p>
            <a:r>
              <a:rPr lang="en-US" sz="2400" dirty="0"/>
              <a:t>Supervised Classification Map:</a:t>
            </a:r>
            <a:endParaRPr lang="en-IN" sz="2400" dirty="0"/>
          </a:p>
        </p:txBody>
      </p:sp>
      <p:pic>
        <p:nvPicPr>
          <p:cNvPr id="5" name="Content Placeholder 4">
            <a:extLst>
              <a:ext uri="{FF2B5EF4-FFF2-40B4-BE49-F238E27FC236}">
                <a16:creationId xmlns:a16="http://schemas.microsoft.com/office/drawing/2014/main" id="{E465C32B-0975-EC75-569C-58633B65EC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5046" y="1451729"/>
            <a:ext cx="5588754" cy="4128194"/>
          </a:xfrm>
        </p:spPr>
      </p:pic>
      <p:sp>
        <p:nvSpPr>
          <p:cNvPr id="6" name="TextBox 5">
            <a:extLst>
              <a:ext uri="{FF2B5EF4-FFF2-40B4-BE49-F238E27FC236}">
                <a16:creationId xmlns:a16="http://schemas.microsoft.com/office/drawing/2014/main" id="{556297A8-1DA1-36DF-EB37-8CAA1F9417BF}"/>
              </a:ext>
            </a:extLst>
          </p:cNvPr>
          <p:cNvSpPr txBox="1"/>
          <p:nvPr/>
        </p:nvSpPr>
        <p:spPr>
          <a:xfrm>
            <a:off x="1065228" y="1623898"/>
            <a:ext cx="4345757" cy="3783856"/>
          </a:xfrm>
          <a:prstGeom prst="rect">
            <a:avLst/>
          </a:prstGeom>
          <a:noFill/>
        </p:spPr>
        <p:txBody>
          <a:bodyPr wrap="square" rtlCol="0">
            <a:spAutoFit/>
          </a:bodyPr>
          <a:lstStyle/>
          <a:p>
            <a:pPr>
              <a:lnSpc>
                <a:spcPct val="150000"/>
              </a:lnSpc>
            </a:pPr>
            <a:r>
              <a:rPr lang="en-US" dirty="0"/>
              <a:t>For Supervised classification of Preprocessed image , we have used Random Forest classifier which gives us accuracy of 0.999998 or 99.998% when compared to SVM classifier. With the SVM classifier the accuracy of 0.956 or 95.666% has recorded . So we proceeded to perform Random forest classification</a:t>
            </a:r>
            <a:endParaRPr lang="en-IN" dirty="0"/>
          </a:p>
        </p:txBody>
      </p:sp>
    </p:spTree>
    <p:extLst>
      <p:ext uri="{BB962C8B-B14F-4D97-AF65-F5344CB8AC3E}">
        <p14:creationId xmlns:p14="http://schemas.microsoft.com/office/powerpoint/2010/main" val="3780314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52C9-1ED0-D63A-1576-B2FAB35E309C}"/>
              </a:ext>
            </a:extLst>
          </p:cNvPr>
          <p:cNvSpPr>
            <a:spLocks noGrp="1"/>
          </p:cNvSpPr>
          <p:nvPr>
            <p:ph type="title"/>
          </p:nvPr>
        </p:nvSpPr>
        <p:spPr>
          <a:xfrm>
            <a:off x="838200" y="365125"/>
            <a:ext cx="10515600" cy="718957"/>
          </a:xfrm>
        </p:spPr>
        <p:txBody>
          <a:bodyPr>
            <a:normAutofit/>
          </a:bodyPr>
          <a:lstStyle/>
          <a:p>
            <a:r>
              <a:rPr lang="en-US" sz="3200" dirty="0"/>
              <a:t>KNN filtering maps:</a:t>
            </a:r>
            <a:endParaRPr lang="en-IN" sz="3200" dirty="0"/>
          </a:p>
        </p:txBody>
      </p:sp>
      <p:pic>
        <p:nvPicPr>
          <p:cNvPr id="5" name="Content Placeholder 4">
            <a:extLst>
              <a:ext uri="{FF2B5EF4-FFF2-40B4-BE49-F238E27FC236}">
                <a16:creationId xmlns:a16="http://schemas.microsoft.com/office/drawing/2014/main" id="{4ABD8DF1-8B63-8C19-C961-33A0E12D21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6787" y="1581332"/>
            <a:ext cx="4474468" cy="3695332"/>
          </a:xfrm>
        </p:spPr>
      </p:pic>
      <p:pic>
        <p:nvPicPr>
          <p:cNvPr id="7" name="Picture 6">
            <a:extLst>
              <a:ext uri="{FF2B5EF4-FFF2-40B4-BE49-F238E27FC236}">
                <a16:creationId xmlns:a16="http://schemas.microsoft.com/office/drawing/2014/main" id="{8843B74F-C1E2-D3E6-A89B-292B45078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2612" y="1581332"/>
            <a:ext cx="4292993" cy="3695332"/>
          </a:xfrm>
          <a:prstGeom prst="rect">
            <a:avLst/>
          </a:prstGeom>
        </p:spPr>
      </p:pic>
      <p:sp>
        <p:nvSpPr>
          <p:cNvPr id="8" name="TextBox 7">
            <a:extLst>
              <a:ext uri="{FF2B5EF4-FFF2-40B4-BE49-F238E27FC236}">
                <a16:creationId xmlns:a16="http://schemas.microsoft.com/office/drawing/2014/main" id="{C9CDC3A2-03E7-A9B2-1153-34CEA6F92E44}"/>
              </a:ext>
            </a:extLst>
          </p:cNvPr>
          <p:cNvSpPr txBox="1"/>
          <p:nvPr/>
        </p:nvSpPr>
        <p:spPr>
          <a:xfrm>
            <a:off x="2360701" y="5404582"/>
            <a:ext cx="2686640" cy="369332"/>
          </a:xfrm>
          <a:prstGeom prst="rect">
            <a:avLst/>
          </a:prstGeom>
          <a:noFill/>
        </p:spPr>
        <p:txBody>
          <a:bodyPr wrap="square" rtlCol="0">
            <a:spAutoFit/>
          </a:bodyPr>
          <a:lstStyle/>
          <a:p>
            <a:r>
              <a:rPr lang="en-US" dirty="0"/>
              <a:t>For t-SNE image </a:t>
            </a:r>
            <a:endParaRPr lang="en-IN" dirty="0"/>
          </a:p>
        </p:txBody>
      </p:sp>
      <p:sp>
        <p:nvSpPr>
          <p:cNvPr id="9" name="TextBox 8">
            <a:extLst>
              <a:ext uri="{FF2B5EF4-FFF2-40B4-BE49-F238E27FC236}">
                <a16:creationId xmlns:a16="http://schemas.microsoft.com/office/drawing/2014/main" id="{DF670B22-9F33-C26E-9B41-7BCAB0ED832F}"/>
              </a:ext>
            </a:extLst>
          </p:cNvPr>
          <p:cNvSpPr txBox="1"/>
          <p:nvPr/>
        </p:nvSpPr>
        <p:spPr>
          <a:xfrm>
            <a:off x="8182465" y="5404582"/>
            <a:ext cx="2686640" cy="369332"/>
          </a:xfrm>
          <a:prstGeom prst="rect">
            <a:avLst/>
          </a:prstGeom>
          <a:noFill/>
        </p:spPr>
        <p:txBody>
          <a:bodyPr wrap="square" rtlCol="0">
            <a:spAutoFit/>
          </a:bodyPr>
          <a:lstStyle/>
          <a:p>
            <a:r>
              <a:rPr lang="en-US" dirty="0"/>
              <a:t>For PCA image</a:t>
            </a:r>
            <a:endParaRPr lang="en-IN" dirty="0"/>
          </a:p>
        </p:txBody>
      </p:sp>
    </p:spTree>
    <p:extLst>
      <p:ext uri="{BB962C8B-B14F-4D97-AF65-F5344CB8AC3E}">
        <p14:creationId xmlns:p14="http://schemas.microsoft.com/office/powerpoint/2010/main" val="46903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0990-8D80-C33C-8C97-92C42F673989}"/>
              </a:ext>
            </a:extLst>
          </p:cNvPr>
          <p:cNvSpPr>
            <a:spLocks noGrp="1"/>
          </p:cNvSpPr>
          <p:nvPr>
            <p:ph type="title"/>
          </p:nvPr>
        </p:nvSpPr>
        <p:spPr>
          <a:xfrm>
            <a:off x="838200" y="365126"/>
            <a:ext cx="10515600" cy="728384"/>
          </a:xfrm>
        </p:spPr>
        <p:txBody>
          <a:bodyPr>
            <a:normAutofit/>
          </a:bodyPr>
          <a:lstStyle/>
          <a:p>
            <a:r>
              <a:rPr lang="en-US" sz="3200" dirty="0"/>
              <a:t>Unsupervised Segmentation: (K-means)</a:t>
            </a:r>
            <a:endParaRPr lang="en-IN" sz="3200" dirty="0"/>
          </a:p>
        </p:txBody>
      </p:sp>
      <p:pic>
        <p:nvPicPr>
          <p:cNvPr id="5" name="Content Placeholder 4">
            <a:extLst>
              <a:ext uri="{FF2B5EF4-FFF2-40B4-BE49-F238E27FC236}">
                <a16:creationId xmlns:a16="http://schemas.microsoft.com/office/drawing/2014/main" id="{9DCC3EBD-E27A-EE01-5D22-48740934CD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1830" y="1752405"/>
            <a:ext cx="3658111" cy="3962953"/>
          </a:xfrm>
        </p:spPr>
      </p:pic>
      <p:pic>
        <p:nvPicPr>
          <p:cNvPr id="7" name="Picture 6">
            <a:extLst>
              <a:ext uri="{FF2B5EF4-FFF2-40B4-BE49-F238E27FC236}">
                <a16:creationId xmlns:a16="http://schemas.microsoft.com/office/drawing/2014/main" id="{ECF07F37-9C56-7CAD-C61B-EEFBB02EA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396" y="1752404"/>
            <a:ext cx="3658111" cy="3962953"/>
          </a:xfrm>
          <a:prstGeom prst="rect">
            <a:avLst/>
          </a:prstGeom>
        </p:spPr>
      </p:pic>
      <p:pic>
        <p:nvPicPr>
          <p:cNvPr id="9" name="Picture 8">
            <a:extLst>
              <a:ext uri="{FF2B5EF4-FFF2-40B4-BE49-F238E27FC236}">
                <a16:creationId xmlns:a16="http://schemas.microsoft.com/office/drawing/2014/main" id="{93FC2357-DC5A-B01B-9EAD-7DB6A727C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702" y="1752404"/>
            <a:ext cx="3658111" cy="3962953"/>
          </a:xfrm>
          <a:prstGeom prst="rect">
            <a:avLst/>
          </a:prstGeom>
        </p:spPr>
      </p:pic>
      <p:sp>
        <p:nvSpPr>
          <p:cNvPr id="10" name="TextBox 9">
            <a:extLst>
              <a:ext uri="{FF2B5EF4-FFF2-40B4-BE49-F238E27FC236}">
                <a16:creationId xmlns:a16="http://schemas.microsoft.com/office/drawing/2014/main" id="{5548DABA-7B2E-7215-AD44-56149B4FA28F}"/>
              </a:ext>
            </a:extLst>
          </p:cNvPr>
          <p:cNvSpPr txBox="1"/>
          <p:nvPr/>
        </p:nvSpPr>
        <p:spPr>
          <a:xfrm>
            <a:off x="1547565" y="5863473"/>
            <a:ext cx="2686640" cy="369332"/>
          </a:xfrm>
          <a:prstGeom prst="rect">
            <a:avLst/>
          </a:prstGeom>
          <a:noFill/>
        </p:spPr>
        <p:txBody>
          <a:bodyPr wrap="square" rtlCol="0">
            <a:spAutoFit/>
          </a:bodyPr>
          <a:lstStyle/>
          <a:p>
            <a:r>
              <a:rPr lang="en-US" dirty="0"/>
              <a:t>For 5 clusters</a:t>
            </a:r>
            <a:endParaRPr lang="en-IN" dirty="0"/>
          </a:p>
        </p:txBody>
      </p:sp>
      <p:sp>
        <p:nvSpPr>
          <p:cNvPr id="11" name="TextBox 10">
            <a:extLst>
              <a:ext uri="{FF2B5EF4-FFF2-40B4-BE49-F238E27FC236}">
                <a16:creationId xmlns:a16="http://schemas.microsoft.com/office/drawing/2014/main" id="{825A91F6-5961-B547-E6C8-51EDF25577EB}"/>
              </a:ext>
            </a:extLst>
          </p:cNvPr>
          <p:cNvSpPr txBox="1"/>
          <p:nvPr/>
        </p:nvSpPr>
        <p:spPr>
          <a:xfrm>
            <a:off x="5363851" y="5863473"/>
            <a:ext cx="2686640" cy="369332"/>
          </a:xfrm>
          <a:prstGeom prst="rect">
            <a:avLst/>
          </a:prstGeom>
          <a:noFill/>
        </p:spPr>
        <p:txBody>
          <a:bodyPr wrap="square" rtlCol="0">
            <a:spAutoFit/>
          </a:bodyPr>
          <a:lstStyle/>
          <a:p>
            <a:r>
              <a:rPr lang="en-US" dirty="0"/>
              <a:t>For 15 clusters</a:t>
            </a:r>
            <a:endParaRPr lang="en-IN" dirty="0"/>
          </a:p>
        </p:txBody>
      </p:sp>
      <p:sp>
        <p:nvSpPr>
          <p:cNvPr id="12" name="TextBox 11">
            <a:extLst>
              <a:ext uri="{FF2B5EF4-FFF2-40B4-BE49-F238E27FC236}">
                <a16:creationId xmlns:a16="http://schemas.microsoft.com/office/drawing/2014/main" id="{8C8E3A42-0943-8282-B93A-4254CD52099D}"/>
              </a:ext>
            </a:extLst>
          </p:cNvPr>
          <p:cNvSpPr txBox="1"/>
          <p:nvPr/>
        </p:nvSpPr>
        <p:spPr>
          <a:xfrm>
            <a:off x="9049731" y="5863473"/>
            <a:ext cx="2686640" cy="369332"/>
          </a:xfrm>
          <a:prstGeom prst="rect">
            <a:avLst/>
          </a:prstGeom>
          <a:noFill/>
        </p:spPr>
        <p:txBody>
          <a:bodyPr wrap="square" rtlCol="0">
            <a:spAutoFit/>
          </a:bodyPr>
          <a:lstStyle/>
          <a:p>
            <a:r>
              <a:rPr lang="en-US" dirty="0"/>
              <a:t>For 24 clusters</a:t>
            </a:r>
            <a:endParaRPr lang="en-IN" dirty="0"/>
          </a:p>
        </p:txBody>
      </p:sp>
    </p:spTree>
    <p:extLst>
      <p:ext uri="{BB962C8B-B14F-4D97-AF65-F5344CB8AC3E}">
        <p14:creationId xmlns:p14="http://schemas.microsoft.com/office/powerpoint/2010/main" val="1969989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22C89-4B0E-DB24-2F2F-BB1D37DEE494}"/>
              </a:ext>
            </a:extLst>
          </p:cNvPr>
          <p:cNvSpPr>
            <a:spLocks noGrp="1"/>
          </p:cNvSpPr>
          <p:nvPr>
            <p:ph type="title"/>
          </p:nvPr>
        </p:nvSpPr>
        <p:spPr>
          <a:xfrm>
            <a:off x="838200" y="365126"/>
            <a:ext cx="10515600" cy="775518"/>
          </a:xfrm>
        </p:spPr>
        <p:txBody>
          <a:bodyPr>
            <a:normAutofit/>
          </a:bodyPr>
          <a:lstStyle/>
          <a:p>
            <a:r>
              <a:rPr lang="en-US" sz="3600" dirty="0"/>
              <a:t>Majority Voting Maps:</a:t>
            </a:r>
            <a:endParaRPr lang="en-IN" sz="3600" dirty="0"/>
          </a:p>
        </p:txBody>
      </p:sp>
      <p:pic>
        <p:nvPicPr>
          <p:cNvPr id="5" name="Content Placeholder 4">
            <a:extLst>
              <a:ext uri="{FF2B5EF4-FFF2-40B4-BE49-F238E27FC236}">
                <a16:creationId xmlns:a16="http://schemas.microsoft.com/office/drawing/2014/main" id="{81332F9C-BA90-2C9F-39FB-74DE7BDEF4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2876" y="1140644"/>
            <a:ext cx="3675388" cy="3165180"/>
          </a:xfrm>
        </p:spPr>
      </p:pic>
      <p:pic>
        <p:nvPicPr>
          <p:cNvPr id="7" name="Picture 6">
            <a:extLst>
              <a:ext uri="{FF2B5EF4-FFF2-40B4-BE49-F238E27FC236}">
                <a16:creationId xmlns:a16="http://schemas.microsoft.com/office/drawing/2014/main" id="{EA9194DF-3B0B-A0A1-1BB4-9BFCD48FB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940" y="1140644"/>
            <a:ext cx="3519596" cy="3165180"/>
          </a:xfrm>
          <a:prstGeom prst="rect">
            <a:avLst/>
          </a:prstGeom>
        </p:spPr>
      </p:pic>
      <p:sp>
        <p:nvSpPr>
          <p:cNvPr id="8" name="TextBox 7">
            <a:extLst>
              <a:ext uri="{FF2B5EF4-FFF2-40B4-BE49-F238E27FC236}">
                <a16:creationId xmlns:a16="http://schemas.microsoft.com/office/drawing/2014/main" id="{CA9837D9-63E9-5EC3-5654-0CFF48B4EAB2}"/>
              </a:ext>
            </a:extLst>
          </p:cNvPr>
          <p:cNvSpPr txBox="1"/>
          <p:nvPr/>
        </p:nvSpPr>
        <p:spPr>
          <a:xfrm>
            <a:off x="1434963" y="4303599"/>
            <a:ext cx="2686640" cy="646331"/>
          </a:xfrm>
          <a:prstGeom prst="rect">
            <a:avLst/>
          </a:prstGeom>
          <a:noFill/>
        </p:spPr>
        <p:txBody>
          <a:bodyPr wrap="square" rtlCol="0">
            <a:spAutoFit/>
          </a:bodyPr>
          <a:lstStyle/>
          <a:p>
            <a:r>
              <a:rPr lang="en-US" dirty="0"/>
              <a:t>When t-SNE image used for KNN filtering </a:t>
            </a:r>
            <a:endParaRPr lang="en-IN" dirty="0"/>
          </a:p>
        </p:txBody>
      </p:sp>
      <p:sp>
        <p:nvSpPr>
          <p:cNvPr id="10" name="TextBox 9">
            <a:extLst>
              <a:ext uri="{FF2B5EF4-FFF2-40B4-BE49-F238E27FC236}">
                <a16:creationId xmlns:a16="http://schemas.microsoft.com/office/drawing/2014/main" id="{A34F92D9-4210-75FE-3F52-2D787DAAD7A8}"/>
              </a:ext>
            </a:extLst>
          </p:cNvPr>
          <p:cNvSpPr txBox="1"/>
          <p:nvPr/>
        </p:nvSpPr>
        <p:spPr>
          <a:xfrm>
            <a:off x="5279418" y="4303598"/>
            <a:ext cx="2686640" cy="646331"/>
          </a:xfrm>
          <a:prstGeom prst="rect">
            <a:avLst/>
          </a:prstGeom>
          <a:noFill/>
        </p:spPr>
        <p:txBody>
          <a:bodyPr wrap="square" rtlCol="0">
            <a:spAutoFit/>
          </a:bodyPr>
          <a:lstStyle/>
          <a:p>
            <a:r>
              <a:rPr lang="en-US" dirty="0"/>
              <a:t>When PCA image is used for KNN filtering</a:t>
            </a:r>
            <a:endParaRPr lang="en-IN" dirty="0"/>
          </a:p>
        </p:txBody>
      </p:sp>
      <p:pic>
        <p:nvPicPr>
          <p:cNvPr id="12" name="Picture 11">
            <a:extLst>
              <a:ext uri="{FF2B5EF4-FFF2-40B4-BE49-F238E27FC236}">
                <a16:creationId xmlns:a16="http://schemas.microsoft.com/office/drawing/2014/main" id="{5CFCCE5E-1C5C-87DD-1B92-4F8A0D0BC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1798" y="1140644"/>
            <a:ext cx="3426034" cy="3108750"/>
          </a:xfrm>
          <a:prstGeom prst="rect">
            <a:avLst/>
          </a:prstGeom>
        </p:spPr>
      </p:pic>
      <p:sp>
        <p:nvSpPr>
          <p:cNvPr id="13" name="TextBox 12">
            <a:extLst>
              <a:ext uri="{FF2B5EF4-FFF2-40B4-BE49-F238E27FC236}">
                <a16:creationId xmlns:a16="http://schemas.microsoft.com/office/drawing/2014/main" id="{1A6D0537-9EB1-0824-C15B-A91BE28C17F1}"/>
              </a:ext>
            </a:extLst>
          </p:cNvPr>
          <p:cNvSpPr txBox="1"/>
          <p:nvPr/>
        </p:nvSpPr>
        <p:spPr>
          <a:xfrm>
            <a:off x="9209987" y="4303597"/>
            <a:ext cx="2309567" cy="646331"/>
          </a:xfrm>
          <a:prstGeom prst="rect">
            <a:avLst/>
          </a:prstGeom>
          <a:noFill/>
        </p:spPr>
        <p:txBody>
          <a:bodyPr wrap="square" rtlCol="0">
            <a:spAutoFit/>
          </a:bodyPr>
          <a:lstStyle/>
          <a:p>
            <a:r>
              <a:rPr lang="en-US" dirty="0"/>
              <a:t>Ground truth map for Reference </a:t>
            </a:r>
            <a:endParaRPr lang="en-IN" dirty="0"/>
          </a:p>
        </p:txBody>
      </p:sp>
    </p:spTree>
    <p:extLst>
      <p:ext uri="{BB962C8B-B14F-4D97-AF65-F5344CB8AC3E}">
        <p14:creationId xmlns:p14="http://schemas.microsoft.com/office/powerpoint/2010/main" val="2672339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713D-036E-C1A1-40A0-7CB98060FFD2}"/>
              </a:ext>
            </a:extLst>
          </p:cNvPr>
          <p:cNvSpPr>
            <a:spLocks noGrp="1"/>
          </p:cNvSpPr>
          <p:nvPr>
            <p:ph type="title"/>
          </p:nvPr>
        </p:nvSpPr>
        <p:spPr>
          <a:xfrm>
            <a:off x="848007" y="280285"/>
            <a:ext cx="9851796" cy="643542"/>
          </a:xfrm>
        </p:spPr>
        <p:txBody>
          <a:bodyPr>
            <a:normAutofit/>
          </a:bodyPr>
          <a:lstStyle/>
          <a:p>
            <a:r>
              <a:rPr lang="en-US" sz="2400" dirty="0"/>
              <a:t>Additional Results (End members and abundance Maps):</a:t>
            </a:r>
            <a:endParaRPr lang="en-IN" sz="2400" dirty="0"/>
          </a:p>
        </p:txBody>
      </p:sp>
      <p:pic>
        <p:nvPicPr>
          <p:cNvPr id="19" name="Content Placeholder 18">
            <a:extLst>
              <a:ext uri="{FF2B5EF4-FFF2-40B4-BE49-F238E27FC236}">
                <a16:creationId xmlns:a16="http://schemas.microsoft.com/office/drawing/2014/main" id="{CD622A91-8718-6349-F15C-D5B7F81D0F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8007" y="2296701"/>
            <a:ext cx="3639152" cy="2627950"/>
          </a:xfrm>
        </p:spPr>
      </p:pic>
      <p:pic>
        <p:nvPicPr>
          <p:cNvPr id="21" name="Picture 20">
            <a:extLst>
              <a:ext uri="{FF2B5EF4-FFF2-40B4-BE49-F238E27FC236}">
                <a16:creationId xmlns:a16="http://schemas.microsoft.com/office/drawing/2014/main" id="{4E61BB07-32D3-ACB9-CC2B-4E4DC676C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900" y="923827"/>
            <a:ext cx="2346434" cy="1803092"/>
          </a:xfrm>
          <a:prstGeom prst="rect">
            <a:avLst/>
          </a:prstGeom>
        </p:spPr>
      </p:pic>
      <p:pic>
        <p:nvPicPr>
          <p:cNvPr id="23" name="Picture 22">
            <a:extLst>
              <a:ext uri="{FF2B5EF4-FFF2-40B4-BE49-F238E27FC236}">
                <a16:creationId xmlns:a16="http://schemas.microsoft.com/office/drawing/2014/main" id="{D624CAA2-3F60-5FDC-30D2-DD0989025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8587" y="923827"/>
            <a:ext cx="2023834" cy="1687398"/>
          </a:xfrm>
          <a:prstGeom prst="rect">
            <a:avLst/>
          </a:prstGeom>
        </p:spPr>
      </p:pic>
      <p:pic>
        <p:nvPicPr>
          <p:cNvPr id="25" name="Picture 24">
            <a:extLst>
              <a:ext uri="{FF2B5EF4-FFF2-40B4-BE49-F238E27FC236}">
                <a16:creationId xmlns:a16="http://schemas.microsoft.com/office/drawing/2014/main" id="{2E0CC031-C17F-EBFE-651C-2ECCC6532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8675" y="882437"/>
            <a:ext cx="2203057" cy="1728788"/>
          </a:xfrm>
          <a:prstGeom prst="rect">
            <a:avLst/>
          </a:prstGeom>
        </p:spPr>
      </p:pic>
      <p:pic>
        <p:nvPicPr>
          <p:cNvPr id="27" name="Picture 26">
            <a:extLst>
              <a:ext uri="{FF2B5EF4-FFF2-40B4-BE49-F238E27FC236}">
                <a16:creationId xmlns:a16="http://schemas.microsoft.com/office/drawing/2014/main" id="{175BA960-1BF6-2F8C-EB34-27B9C80E2C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5900" y="2726919"/>
            <a:ext cx="2346434" cy="1857004"/>
          </a:xfrm>
          <a:prstGeom prst="rect">
            <a:avLst/>
          </a:prstGeom>
        </p:spPr>
      </p:pic>
      <p:pic>
        <p:nvPicPr>
          <p:cNvPr id="29" name="Picture 28">
            <a:extLst>
              <a:ext uri="{FF2B5EF4-FFF2-40B4-BE49-F238E27FC236}">
                <a16:creationId xmlns:a16="http://schemas.microsoft.com/office/drawing/2014/main" id="{00F31201-3C8E-F4FE-AAC9-2F6FA83431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8587" y="2726919"/>
            <a:ext cx="2023833" cy="1868155"/>
          </a:xfrm>
          <a:prstGeom prst="rect">
            <a:avLst/>
          </a:prstGeom>
        </p:spPr>
      </p:pic>
      <p:pic>
        <p:nvPicPr>
          <p:cNvPr id="31" name="Picture 30">
            <a:extLst>
              <a:ext uri="{FF2B5EF4-FFF2-40B4-BE49-F238E27FC236}">
                <a16:creationId xmlns:a16="http://schemas.microsoft.com/office/drawing/2014/main" id="{2DC3E7D1-DF2C-3519-B13D-3A53DFAF90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6876" y="2665410"/>
            <a:ext cx="2346434" cy="1890531"/>
          </a:xfrm>
          <a:prstGeom prst="rect">
            <a:avLst/>
          </a:prstGeom>
        </p:spPr>
      </p:pic>
      <p:pic>
        <p:nvPicPr>
          <p:cNvPr id="33" name="Picture 32">
            <a:extLst>
              <a:ext uri="{FF2B5EF4-FFF2-40B4-BE49-F238E27FC236}">
                <a16:creationId xmlns:a16="http://schemas.microsoft.com/office/drawing/2014/main" id="{B8A30CCF-49F0-6F3A-E7CD-323074EBB9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2334" y="4719438"/>
            <a:ext cx="2346434" cy="1858277"/>
          </a:xfrm>
          <a:prstGeom prst="rect">
            <a:avLst/>
          </a:prstGeom>
        </p:spPr>
      </p:pic>
      <p:sp>
        <p:nvSpPr>
          <p:cNvPr id="34" name="TextBox 33">
            <a:extLst>
              <a:ext uri="{FF2B5EF4-FFF2-40B4-BE49-F238E27FC236}">
                <a16:creationId xmlns:a16="http://schemas.microsoft.com/office/drawing/2014/main" id="{E4080F5E-EFCB-A306-6774-5E9951BBA179}"/>
              </a:ext>
            </a:extLst>
          </p:cNvPr>
          <p:cNvSpPr txBox="1"/>
          <p:nvPr/>
        </p:nvSpPr>
        <p:spPr>
          <a:xfrm>
            <a:off x="1055803" y="5458120"/>
            <a:ext cx="3874416" cy="923330"/>
          </a:xfrm>
          <a:prstGeom prst="rect">
            <a:avLst/>
          </a:prstGeom>
          <a:noFill/>
        </p:spPr>
        <p:txBody>
          <a:bodyPr wrap="square" rtlCol="0">
            <a:spAutoFit/>
          </a:bodyPr>
          <a:lstStyle/>
          <a:p>
            <a:r>
              <a:rPr lang="en-US" dirty="0"/>
              <a:t>These endmembers and abundance maps for 7 endmembers </a:t>
            </a:r>
            <a:endParaRPr lang="en-IN" dirty="0"/>
          </a:p>
        </p:txBody>
      </p:sp>
    </p:spTree>
    <p:extLst>
      <p:ext uri="{BB962C8B-B14F-4D97-AF65-F5344CB8AC3E}">
        <p14:creationId xmlns:p14="http://schemas.microsoft.com/office/powerpoint/2010/main" val="132585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00F4A-286E-9201-24B1-DD56DC4A4C43}"/>
              </a:ext>
            </a:extLst>
          </p:cNvPr>
          <p:cNvSpPr>
            <a:spLocks noGrp="1"/>
          </p:cNvSpPr>
          <p:nvPr>
            <p:ph type="title"/>
          </p:nvPr>
        </p:nvSpPr>
        <p:spPr>
          <a:xfrm>
            <a:off x="838200" y="365125"/>
            <a:ext cx="10515600" cy="832079"/>
          </a:xfrm>
        </p:spPr>
        <p:txBody>
          <a:bodyPr>
            <a:normAutofit/>
          </a:bodyPr>
          <a:lstStyle/>
          <a:p>
            <a:r>
              <a:rPr lang="en-US" sz="2800" dirty="0"/>
              <a:t>Conclusions:</a:t>
            </a:r>
            <a:endParaRPr lang="en-IN" sz="2800" dirty="0"/>
          </a:p>
        </p:txBody>
      </p:sp>
      <p:sp>
        <p:nvSpPr>
          <p:cNvPr id="3" name="Content Placeholder 2">
            <a:extLst>
              <a:ext uri="{FF2B5EF4-FFF2-40B4-BE49-F238E27FC236}">
                <a16:creationId xmlns:a16="http://schemas.microsoft.com/office/drawing/2014/main" id="{95E1F95D-58DF-4CBE-F33D-DCB215A73019}"/>
              </a:ext>
            </a:extLst>
          </p:cNvPr>
          <p:cNvSpPr>
            <a:spLocks noGrp="1"/>
          </p:cNvSpPr>
          <p:nvPr>
            <p:ph idx="1"/>
          </p:nvPr>
        </p:nvSpPr>
        <p:spPr/>
        <p:txBody>
          <a:bodyPr>
            <a:normAutofit/>
          </a:bodyPr>
          <a:lstStyle/>
          <a:p>
            <a:pPr marL="0" indent="0">
              <a:buNone/>
            </a:pPr>
            <a:r>
              <a:rPr lang="en-US" sz="2400" dirty="0"/>
              <a:t>The result of hybrid model classification is TMD (Three Maximum Density)maps which represent the segmentation of tumor tissue class and normal tissue class. Any how these results cannot be compared with the ground truth maps because in ground truth there are manually assigned. But we got the SSIM(Structural Similarity Index Metric) of 0.99 and MSE of 2.45 . So we can say there will be similarity between the output and ground truth map.</a:t>
            </a:r>
          </a:p>
          <a:p>
            <a:pPr marL="0" indent="0">
              <a:buNone/>
            </a:pPr>
            <a:r>
              <a:rPr lang="en-US" sz="2400" dirty="0"/>
              <a:t>Further research has to be done to perform segmentation efficiently.</a:t>
            </a:r>
            <a:endParaRPr lang="en-IN" sz="2400" dirty="0"/>
          </a:p>
        </p:txBody>
      </p:sp>
    </p:spTree>
    <p:extLst>
      <p:ext uri="{BB962C8B-B14F-4D97-AF65-F5344CB8AC3E}">
        <p14:creationId xmlns:p14="http://schemas.microsoft.com/office/powerpoint/2010/main" val="1159181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PNG transparent image download, size: 800x350px">
            <a:extLst>
              <a:ext uri="{FF2B5EF4-FFF2-40B4-BE49-F238E27FC236}">
                <a16:creationId xmlns:a16="http://schemas.microsoft.com/office/drawing/2014/main" id="{8FAACAFD-C825-B494-2504-179F69081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260" y="1655926"/>
            <a:ext cx="8105480" cy="354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60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84F7-9E77-1FAD-B7E3-D2D097221A5F}"/>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20149D0B-75F9-B53F-6AF1-D243A192D2AB}"/>
              </a:ext>
            </a:extLst>
          </p:cNvPr>
          <p:cNvSpPr>
            <a:spLocks noGrp="1"/>
          </p:cNvSpPr>
          <p:nvPr>
            <p:ph idx="1"/>
          </p:nvPr>
        </p:nvSpPr>
        <p:spPr/>
        <p:txBody>
          <a:bodyPr>
            <a:normAutofit/>
          </a:bodyPr>
          <a:lstStyle/>
          <a:p>
            <a:pPr marL="0" indent="0">
              <a:lnSpc>
                <a:spcPct val="100000"/>
              </a:lnSpc>
              <a:buNone/>
            </a:pPr>
            <a:r>
              <a:rPr lang="en-US" sz="2000" dirty="0">
                <a:latin typeface="Times New Roman" panose="02020603050405020304" pitchFamily="18" charset="0"/>
                <a:cs typeface="Times New Roman" panose="02020603050405020304" pitchFamily="18" charset="0"/>
              </a:rPr>
              <a:t>Beyond the visible spectrum, hyperspectral imaging (HSI) is an advanced imaging method that records delicate spectral information at a broad range of wavelengths. In contrast with traditional imaging, Hyperspectral Imaging(HSI) offers a three-dimensional dataset with extensive spectral data contained in every pixel, enabling accurate material identification and improved brightness. High resolution, harmless , scalability to a wide range of applications (medical imaging, agricultural, environmental monitoring), and real-time imaging capabilities, which are essential for surgical guidance, are some of its advantages. Due to advances in technology and improved processing power, HSI is increasing popularity because of its capacity to offer in-depth, data-driven insights. HSI is a useful instrument in current medical science that improves patient care and outcomes due to its cost-effectiveness, which decreases the need for numerous imaging modalities and increases workflow efficiency.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826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E974-342B-259F-A4F6-987979360AAE}"/>
              </a:ext>
            </a:extLst>
          </p:cNvPr>
          <p:cNvSpPr>
            <a:spLocks noGrp="1"/>
          </p:cNvSpPr>
          <p:nvPr>
            <p:ph type="title"/>
          </p:nvPr>
        </p:nvSpPr>
        <p:spPr/>
        <p:txBody>
          <a:bodyPr/>
          <a:lstStyle/>
          <a:p>
            <a:r>
              <a:rPr lang="en-IN" dirty="0"/>
              <a:t>Problem Statement :</a:t>
            </a:r>
          </a:p>
        </p:txBody>
      </p:sp>
      <p:sp>
        <p:nvSpPr>
          <p:cNvPr id="3" name="Content Placeholder 2">
            <a:extLst>
              <a:ext uri="{FF2B5EF4-FFF2-40B4-BE49-F238E27FC236}">
                <a16:creationId xmlns:a16="http://schemas.microsoft.com/office/drawing/2014/main" id="{0BE60419-3AD0-81D8-DC96-08BA6DAE4C26}"/>
              </a:ext>
            </a:extLst>
          </p:cNvPr>
          <p:cNvSpPr>
            <a:spLocks noGrp="1"/>
          </p:cNvSpPr>
          <p:nvPr>
            <p:ph idx="1"/>
          </p:nvPr>
        </p:nvSpPr>
        <p:spPr>
          <a:xfrm>
            <a:off x="838200" y="2282825"/>
            <a:ext cx="10515600" cy="4351338"/>
          </a:xfrm>
        </p:spPr>
        <p:txBody>
          <a:bodyPr>
            <a:normAutofit/>
          </a:bodyPr>
          <a:lstStyle/>
          <a:p>
            <a:pPr marL="0" indent="0">
              <a:lnSpc>
                <a:spcPct val="100000"/>
              </a:lnSpc>
              <a:buNone/>
            </a:pPr>
            <a:r>
              <a:rPr lang="en-US" dirty="0">
                <a:latin typeface="Times New Roman" panose="02020603050405020304" pitchFamily="18" charset="0"/>
                <a:cs typeface="Times New Roman" panose="02020603050405020304" pitchFamily="18" charset="0"/>
              </a:rPr>
              <a:t>Brain cancer detection and delineation during neurosurgical operations present significant challenges due to the difficulty in accurately identifying tumor boundaries and distinguishing between tumor and normal brain tissue. Current intraoperative imaging techniques, such as MRI and ultrasound, have limitations in providing real-time, high-resolution visualization of tumor margins without invasive procedures or significant cost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841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32DC9-E9C5-0C26-5CD3-6DE7820703EC}"/>
              </a:ext>
            </a:extLst>
          </p:cNvPr>
          <p:cNvSpPr>
            <a:spLocks noGrp="1"/>
          </p:cNvSpPr>
          <p:nvPr>
            <p:ph type="title"/>
          </p:nvPr>
        </p:nvSpPr>
        <p:spPr>
          <a:xfrm>
            <a:off x="758687" y="0"/>
            <a:ext cx="10515600" cy="662397"/>
          </a:xfrm>
        </p:spPr>
        <p:txBody>
          <a:bodyPr>
            <a:normAutofit/>
          </a:bodyPr>
          <a:lstStyle/>
          <a:p>
            <a:r>
              <a:rPr lang="en-IN" sz="2800" dirty="0"/>
              <a:t>Literature Survey:</a:t>
            </a:r>
          </a:p>
        </p:txBody>
      </p:sp>
      <p:graphicFrame>
        <p:nvGraphicFramePr>
          <p:cNvPr id="7" name="Content Placeholder 6">
            <a:extLst>
              <a:ext uri="{FF2B5EF4-FFF2-40B4-BE49-F238E27FC236}">
                <a16:creationId xmlns:a16="http://schemas.microsoft.com/office/drawing/2014/main" id="{581E62EF-171B-C9D0-A172-BFED15EAF5FC}"/>
              </a:ext>
            </a:extLst>
          </p:cNvPr>
          <p:cNvGraphicFramePr>
            <a:graphicFrameLocks noGrp="1"/>
          </p:cNvGraphicFramePr>
          <p:nvPr>
            <p:ph idx="1"/>
            <p:extLst>
              <p:ext uri="{D42A27DB-BD31-4B8C-83A1-F6EECF244321}">
                <p14:modId xmlns:p14="http://schemas.microsoft.com/office/powerpoint/2010/main" val="2272867086"/>
              </p:ext>
            </p:extLst>
          </p:nvPr>
        </p:nvGraphicFramePr>
        <p:xfrm>
          <a:off x="917713" y="662397"/>
          <a:ext cx="11118573" cy="6053141"/>
        </p:xfrm>
        <a:graphic>
          <a:graphicData uri="http://schemas.openxmlformats.org/drawingml/2006/table">
            <a:tbl>
              <a:tblPr firstRow="1" bandRow="1">
                <a:tableStyleId>{9D7B26C5-4107-4FEC-AEDC-1716B250A1EF}</a:tableStyleId>
              </a:tblPr>
              <a:tblGrid>
                <a:gridCol w="567440">
                  <a:extLst>
                    <a:ext uri="{9D8B030D-6E8A-4147-A177-3AD203B41FA5}">
                      <a16:colId xmlns:a16="http://schemas.microsoft.com/office/drawing/2014/main" val="2519427244"/>
                    </a:ext>
                  </a:extLst>
                </a:gridCol>
                <a:gridCol w="3501408">
                  <a:extLst>
                    <a:ext uri="{9D8B030D-6E8A-4147-A177-3AD203B41FA5}">
                      <a16:colId xmlns:a16="http://schemas.microsoft.com/office/drawing/2014/main" val="3135092457"/>
                    </a:ext>
                  </a:extLst>
                </a:gridCol>
                <a:gridCol w="3596068">
                  <a:extLst>
                    <a:ext uri="{9D8B030D-6E8A-4147-A177-3AD203B41FA5}">
                      <a16:colId xmlns:a16="http://schemas.microsoft.com/office/drawing/2014/main" val="2453451127"/>
                    </a:ext>
                  </a:extLst>
                </a:gridCol>
                <a:gridCol w="3453657">
                  <a:extLst>
                    <a:ext uri="{9D8B030D-6E8A-4147-A177-3AD203B41FA5}">
                      <a16:colId xmlns:a16="http://schemas.microsoft.com/office/drawing/2014/main" val="3925618280"/>
                    </a:ext>
                  </a:extLst>
                </a:gridCol>
              </a:tblGrid>
              <a:tr h="606105">
                <a:tc>
                  <a:txBody>
                    <a:bodyPr/>
                    <a:lstStyle/>
                    <a:p>
                      <a:r>
                        <a:rPr lang="en-IN" dirty="0"/>
                        <a:t>S.no</a:t>
                      </a:r>
                    </a:p>
                  </a:txBody>
                  <a:tcPr/>
                </a:tc>
                <a:tc>
                  <a:txBody>
                    <a:bodyPr/>
                    <a:lstStyle/>
                    <a:p>
                      <a:r>
                        <a:rPr lang="en-IN" dirty="0"/>
                        <a:t>Reference paper</a:t>
                      </a:r>
                    </a:p>
                  </a:txBody>
                  <a:tcPr/>
                </a:tc>
                <a:tc>
                  <a:txBody>
                    <a:bodyPr/>
                    <a:lstStyle/>
                    <a:p>
                      <a:r>
                        <a:rPr lang="en-IN" dirty="0"/>
                        <a:t>Paper Link </a:t>
                      </a:r>
                    </a:p>
                  </a:txBody>
                  <a:tcPr/>
                </a:tc>
                <a:tc>
                  <a:txBody>
                    <a:bodyPr/>
                    <a:lstStyle/>
                    <a:p>
                      <a:r>
                        <a:rPr lang="en-IN" dirty="0"/>
                        <a:t>Proposed method </a:t>
                      </a:r>
                    </a:p>
                  </a:txBody>
                  <a:tcPr/>
                </a:tc>
                <a:extLst>
                  <a:ext uri="{0D108BD9-81ED-4DB2-BD59-A6C34878D82A}">
                    <a16:rowId xmlns:a16="http://schemas.microsoft.com/office/drawing/2014/main" val="3723297861"/>
                  </a:ext>
                </a:extLst>
              </a:tr>
              <a:tr h="1255504">
                <a:tc>
                  <a:txBody>
                    <a:bodyPr/>
                    <a:lstStyle/>
                    <a:p>
                      <a:r>
                        <a:rPr lang="en-IN" dirty="0"/>
                        <a:t>1.</a:t>
                      </a:r>
                    </a:p>
                  </a:txBody>
                  <a:tcPr/>
                </a:tc>
                <a:tc>
                  <a:txBody>
                    <a:bodyPr/>
                    <a:lstStyle/>
                    <a:p>
                      <a:r>
                        <a:rPr lang="en-IN" sz="1050" b="0" kern="1200" dirty="0">
                          <a:solidFill>
                            <a:schemeClr val="dk1"/>
                          </a:solidFill>
                          <a:effectLst/>
                        </a:rPr>
                        <a:t>Leon, R., </a:t>
                      </a:r>
                      <a:r>
                        <a:rPr lang="en-IN" sz="1050" b="0" kern="1200" dirty="0" err="1">
                          <a:solidFill>
                            <a:schemeClr val="dk1"/>
                          </a:solidFill>
                          <a:effectLst/>
                        </a:rPr>
                        <a:t>Fabelo</a:t>
                      </a:r>
                      <a:r>
                        <a:rPr lang="en-IN" sz="1050" b="0" kern="1200" dirty="0">
                          <a:solidFill>
                            <a:schemeClr val="dk1"/>
                          </a:solidFill>
                          <a:effectLst/>
                        </a:rPr>
                        <a:t>, H., Ortega, S., Cruz-Guerrero, I.A., Campos-Delgado, D.U., </a:t>
                      </a:r>
                      <a:r>
                        <a:rPr lang="en-IN" sz="1050" b="0" kern="1200" dirty="0" err="1">
                          <a:solidFill>
                            <a:schemeClr val="dk1"/>
                          </a:solidFill>
                          <a:effectLst/>
                        </a:rPr>
                        <a:t>Szolna</a:t>
                      </a:r>
                      <a:r>
                        <a:rPr lang="en-IN" sz="1050" b="0" kern="1200" dirty="0">
                          <a:solidFill>
                            <a:schemeClr val="dk1"/>
                          </a:solidFill>
                          <a:effectLst/>
                        </a:rPr>
                        <a:t>, A., </a:t>
                      </a:r>
                      <a:r>
                        <a:rPr lang="en-IN" sz="1050" b="0" kern="1200" dirty="0" err="1">
                          <a:solidFill>
                            <a:schemeClr val="dk1"/>
                          </a:solidFill>
                          <a:effectLst/>
                        </a:rPr>
                        <a:t>Piñeiro</a:t>
                      </a:r>
                      <a:r>
                        <a:rPr lang="en-IN" sz="1050" b="0" kern="1200" dirty="0">
                          <a:solidFill>
                            <a:schemeClr val="dk1"/>
                          </a:solidFill>
                          <a:effectLst/>
                        </a:rPr>
                        <a:t>, J.F., Espino, C., </a:t>
                      </a:r>
                      <a:r>
                        <a:rPr lang="en-IN" sz="1050" b="0" kern="1200" dirty="0" err="1">
                          <a:solidFill>
                            <a:schemeClr val="dk1"/>
                          </a:solidFill>
                          <a:effectLst/>
                        </a:rPr>
                        <a:t>O’Shanahan</a:t>
                      </a:r>
                      <a:r>
                        <a:rPr lang="en-IN" sz="1050" b="0" kern="1200" dirty="0">
                          <a:solidFill>
                            <a:schemeClr val="dk1"/>
                          </a:solidFill>
                          <a:effectLst/>
                        </a:rPr>
                        <a:t>, A.J., Hernandez, M. and Carrera, D., 2023. Hyperspectral imaging benchmark based on machine learning for intraoperative brain tumour detection. NPJ Precision Oncology, 7(1), p.119.</a:t>
                      </a:r>
                      <a:endParaRPr lang="en-IN" sz="1050" dirty="0"/>
                    </a:p>
                  </a:txBody>
                  <a:tcPr/>
                </a:tc>
                <a:tc>
                  <a:txBody>
                    <a:bodyPr/>
                    <a:lstStyle/>
                    <a:p>
                      <a:r>
                        <a:rPr lang="en-IN" sz="1000" dirty="0"/>
                        <a:t>https://www.nature.com/articles/s41698-023-00475-9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dirty="0">
                          <a:solidFill>
                            <a:schemeClr val="dk1"/>
                          </a:solidFill>
                          <a:effectLst/>
                        </a:rPr>
                        <a:t>The proposed method for brain tumor segmentation involves hyperspectral imaging (HSI) combined with machine learning algorithms to accurately identify and delineate brain tumors in real-time during neurosurgical procedures</a:t>
                      </a:r>
                      <a:r>
                        <a:rPr lang="en-US" sz="1050" b="0" dirty="0"/>
                        <a:t>.</a:t>
                      </a:r>
                    </a:p>
                    <a:p>
                      <a:endParaRPr lang="en-IN" dirty="0"/>
                    </a:p>
                  </a:txBody>
                  <a:tcPr/>
                </a:tc>
                <a:extLst>
                  <a:ext uri="{0D108BD9-81ED-4DB2-BD59-A6C34878D82A}">
                    <a16:rowId xmlns:a16="http://schemas.microsoft.com/office/drawing/2014/main" val="3876620340"/>
                  </a:ext>
                </a:extLst>
              </a:tr>
              <a:tr h="735985">
                <a:tc>
                  <a:txBody>
                    <a:bodyPr/>
                    <a:lstStyle/>
                    <a:p>
                      <a:r>
                        <a:rPr lang="en-IN" dirty="0"/>
                        <a:t>2.</a:t>
                      </a:r>
                    </a:p>
                  </a:txBody>
                  <a:tcPr/>
                </a:tc>
                <a:tc>
                  <a:txBody>
                    <a:bodyPr/>
                    <a:lstStyle/>
                    <a:p>
                      <a:r>
                        <a:rPr lang="en-IN" sz="1000" dirty="0" err="1"/>
                        <a:t>Fabelo</a:t>
                      </a:r>
                      <a:r>
                        <a:rPr lang="en-IN" sz="1000" dirty="0"/>
                        <a:t> H, Ortega S, Ravi D, Kiran BR, Sosa C, </a:t>
                      </a:r>
                      <a:r>
                        <a:rPr lang="en-IN" sz="1000" dirty="0" err="1"/>
                        <a:t>Bulters</a:t>
                      </a:r>
                      <a:r>
                        <a:rPr lang="en-IN" sz="1000" dirty="0"/>
                        <a:t> D, et al. (2018) </a:t>
                      </a:r>
                      <a:r>
                        <a:rPr lang="en-IN" sz="1000" dirty="0" err="1"/>
                        <a:t>Spatio</a:t>
                      </a:r>
                      <a:r>
                        <a:rPr lang="en-IN" sz="1000" dirty="0"/>
                        <a:t>-spectral classification of hyperspectral images for brain cancer detection during surgical operations. </a:t>
                      </a:r>
                      <a:r>
                        <a:rPr lang="en-IN" sz="1000" dirty="0" err="1"/>
                        <a:t>PLoS</a:t>
                      </a:r>
                      <a:r>
                        <a:rPr lang="en-IN" sz="1000" dirty="0"/>
                        <a:t> ONE 13(3): e0193721</a:t>
                      </a:r>
                    </a:p>
                  </a:txBody>
                  <a:tcPr/>
                </a:tc>
                <a:tc>
                  <a:txBody>
                    <a:bodyPr/>
                    <a:lstStyle/>
                    <a:p>
                      <a:r>
                        <a:rPr lang="en-IN" sz="1000" dirty="0"/>
                        <a:t>https://doi.org/10.1371/ journal.pone.0193721</a:t>
                      </a:r>
                    </a:p>
                  </a:txBody>
                  <a:tcPr/>
                </a:tc>
                <a:tc>
                  <a:txBody>
                    <a:bodyPr/>
                    <a:lstStyle/>
                    <a:p>
                      <a:r>
                        <a:rPr lang="en-IN" sz="900" b="0" kern="1200" dirty="0">
                          <a:solidFill>
                            <a:schemeClr val="dk1"/>
                          </a:solidFill>
                          <a:effectLst/>
                        </a:rPr>
                        <a:t>The study presents a novel classification method combining supervised and unsupervised machine learning to accurately identify brain </a:t>
                      </a:r>
                      <a:r>
                        <a:rPr lang="en-IN" sz="900" b="0" kern="1200" dirty="0" err="1">
                          <a:solidFill>
                            <a:schemeClr val="dk1"/>
                          </a:solidFill>
                          <a:effectLst/>
                        </a:rPr>
                        <a:t>tumor</a:t>
                      </a:r>
                      <a:r>
                        <a:rPr lang="en-IN" sz="900" b="0" kern="1200" dirty="0">
                          <a:solidFill>
                            <a:schemeClr val="dk1"/>
                          </a:solidFill>
                          <a:effectLst/>
                        </a:rPr>
                        <a:t> boundaries during surgery using hyperspectral imaging, significantly aiding neurosurgeons and improving patient outcomes.</a:t>
                      </a:r>
                      <a:endParaRPr lang="en-IN" sz="900" dirty="0"/>
                    </a:p>
                  </a:txBody>
                  <a:tcPr/>
                </a:tc>
                <a:extLst>
                  <a:ext uri="{0D108BD9-81ED-4DB2-BD59-A6C34878D82A}">
                    <a16:rowId xmlns:a16="http://schemas.microsoft.com/office/drawing/2014/main" val="2305936652"/>
                  </a:ext>
                </a:extLst>
              </a:tr>
              <a:tr h="1080814">
                <a:tc>
                  <a:txBody>
                    <a:bodyPr/>
                    <a:lstStyle/>
                    <a:p>
                      <a:r>
                        <a:rPr lang="en-IN" dirty="0"/>
                        <a:t>3.</a:t>
                      </a:r>
                    </a:p>
                  </a:txBody>
                  <a:tcPr/>
                </a:tc>
                <a:tc>
                  <a:txBody>
                    <a:bodyPr/>
                    <a:lstStyle/>
                    <a:p>
                      <a:r>
                        <a:rPr lang="en-IN" sz="900" b="0" kern="1200" dirty="0">
                          <a:solidFill>
                            <a:schemeClr val="dk1"/>
                          </a:solidFill>
                          <a:effectLst/>
                        </a:rPr>
                        <a:t>Martinez B, Leon R, </a:t>
                      </a:r>
                      <a:r>
                        <a:rPr lang="en-IN" sz="900" b="0" kern="1200" dirty="0" err="1">
                          <a:solidFill>
                            <a:schemeClr val="dk1"/>
                          </a:solidFill>
                          <a:effectLst/>
                        </a:rPr>
                        <a:t>Fabelo</a:t>
                      </a:r>
                      <a:r>
                        <a:rPr lang="en-IN" sz="900" b="0" kern="1200" dirty="0">
                          <a:solidFill>
                            <a:schemeClr val="dk1"/>
                          </a:solidFill>
                          <a:effectLst/>
                        </a:rPr>
                        <a:t> H, Ortega S, </a:t>
                      </a:r>
                      <a:r>
                        <a:rPr lang="en-IN" sz="900" b="0" kern="1200" dirty="0" err="1">
                          <a:solidFill>
                            <a:schemeClr val="dk1"/>
                          </a:solidFill>
                          <a:effectLst/>
                        </a:rPr>
                        <a:t>Piñeiro</a:t>
                      </a:r>
                      <a:r>
                        <a:rPr lang="en-IN" sz="900" b="0" kern="1200" dirty="0">
                          <a:solidFill>
                            <a:schemeClr val="dk1"/>
                          </a:solidFill>
                          <a:effectLst/>
                        </a:rPr>
                        <a:t> JF, </a:t>
                      </a:r>
                      <a:r>
                        <a:rPr lang="en-IN" sz="900" b="0" kern="1200" dirty="0" err="1">
                          <a:solidFill>
                            <a:schemeClr val="dk1"/>
                          </a:solidFill>
                          <a:effectLst/>
                        </a:rPr>
                        <a:t>Szolna</a:t>
                      </a:r>
                      <a:r>
                        <a:rPr lang="en-IN" sz="900" b="0" kern="1200" dirty="0">
                          <a:solidFill>
                            <a:schemeClr val="dk1"/>
                          </a:solidFill>
                          <a:effectLst/>
                        </a:rPr>
                        <a:t> A, Hernandez M, Espino C, J </a:t>
                      </a:r>
                      <a:r>
                        <a:rPr lang="en-IN" sz="900" b="0" kern="1200" dirty="0" err="1">
                          <a:solidFill>
                            <a:schemeClr val="dk1"/>
                          </a:solidFill>
                          <a:effectLst/>
                        </a:rPr>
                        <a:t>O'Shanahan</a:t>
                      </a:r>
                      <a:r>
                        <a:rPr lang="en-IN" sz="900" b="0" kern="1200" dirty="0">
                          <a:solidFill>
                            <a:schemeClr val="dk1"/>
                          </a:solidFill>
                          <a:effectLst/>
                        </a:rPr>
                        <a:t> A, Carrera D, </a:t>
                      </a:r>
                      <a:r>
                        <a:rPr lang="en-IN" sz="900" b="0" kern="1200" dirty="0" err="1">
                          <a:solidFill>
                            <a:schemeClr val="dk1"/>
                          </a:solidFill>
                          <a:effectLst/>
                        </a:rPr>
                        <a:t>Bisshopp</a:t>
                      </a:r>
                      <a:r>
                        <a:rPr lang="en-IN" sz="900" b="0" kern="1200" dirty="0">
                          <a:solidFill>
                            <a:schemeClr val="dk1"/>
                          </a:solidFill>
                          <a:effectLst/>
                        </a:rPr>
                        <a:t> S, Sosa C, Marquez M, Camacho R, Plaza ML, </a:t>
                      </a:r>
                      <a:r>
                        <a:rPr lang="en-IN" sz="900" b="0" kern="1200" dirty="0" err="1">
                          <a:solidFill>
                            <a:schemeClr val="dk1"/>
                          </a:solidFill>
                          <a:effectLst/>
                        </a:rPr>
                        <a:t>Morera</a:t>
                      </a:r>
                      <a:r>
                        <a:rPr lang="en-IN" sz="900" b="0" kern="1200" dirty="0">
                          <a:solidFill>
                            <a:schemeClr val="dk1"/>
                          </a:solidFill>
                          <a:effectLst/>
                        </a:rPr>
                        <a:t> J, M </a:t>
                      </a:r>
                      <a:r>
                        <a:rPr lang="en-IN" sz="900" b="0" kern="1200" dirty="0" err="1">
                          <a:solidFill>
                            <a:schemeClr val="dk1"/>
                          </a:solidFill>
                          <a:effectLst/>
                        </a:rPr>
                        <a:t>Callico</a:t>
                      </a:r>
                      <a:r>
                        <a:rPr lang="en-IN" sz="900" b="0" kern="1200" dirty="0">
                          <a:solidFill>
                            <a:schemeClr val="dk1"/>
                          </a:solidFill>
                          <a:effectLst/>
                        </a:rPr>
                        <a:t> G. Most Relevant Spectral Bands Identification for Brain Cancer Detection Using Hyperspectral Imaging. Sensors (Basel). 2019 Dec 12;19(24):5481. </a:t>
                      </a:r>
                      <a:r>
                        <a:rPr lang="en-IN" sz="900" b="0" kern="1200" dirty="0" err="1">
                          <a:solidFill>
                            <a:schemeClr val="dk1"/>
                          </a:solidFill>
                          <a:effectLst/>
                        </a:rPr>
                        <a:t>doi</a:t>
                      </a:r>
                      <a:r>
                        <a:rPr lang="en-IN" sz="900" b="0" kern="1200" dirty="0">
                          <a:solidFill>
                            <a:schemeClr val="dk1"/>
                          </a:solidFill>
                          <a:effectLst/>
                        </a:rPr>
                        <a:t>: 10.3390/s19245481. PMID: 31842410; PMCID: PMC6961052.</a:t>
                      </a:r>
                      <a:endParaRPr lang="en-IN" sz="900" dirty="0"/>
                    </a:p>
                  </a:txBody>
                  <a:tcPr/>
                </a:tc>
                <a:tc>
                  <a:txBody>
                    <a:bodyPr/>
                    <a:lstStyle/>
                    <a:p>
                      <a:r>
                        <a:rPr lang="en-IN" sz="1050" b="1" i="0" u="sng" kern="1200" dirty="0">
                          <a:solidFill>
                            <a:schemeClr val="tx1"/>
                          </a:solidFill>
                          <a:effectLst/>
                          <a:latin typeface="+mn-lt"/>
                          <a:ea typeface="+mn-ea"/>
                          <a:cs typeface="+mn-cs"/>
                          <a:hlinkClick r:id="rId2"/>
                        </a:rPr>
                        <a:t>https://doi.org/10.3390/s19245481</a:t>
                      </a:r>
                      <a:endParaRPr lang="en-IN" sz="1050" dirty="0"/>
                    </a:p>
                  </a:txBody>
                  <a:tcPr/>
                </a:tc>
                <a:tc>
                  <a:txBody>
                    <a:bodyPr/>
                    <a:lstStyle/>
                    <a:p>
                      <a:r>
                        <a:rPr lang="en-US" sz="1000" dirty="0"/>
                        <a:t>The document proposes a methodology for identifying the most relevant spectral bands in hyperspectral images for accurate brain cancer detection, using optimization algorithms to improve the efficiency and accuracy of the classification process</a:t>
                      </a:r>
                      <a:endParaRPr lang="en-IN" sz="1000" dirty="0"/>
                    </a:p>
                  </a:txBody>
                  <a:tcPr/>
                </a:tc>
                <a:extLst>
                  <a:ext uri="{0D108BD9-81ED-4DB2-BD59-A6C34878D82A}">
                    <a16:rowId xmlns:a16="http://schemas.microsoft.com/office/drawing/2014/main" val="1188024893"/>
                  </a:ext>
                </a:extLst>
              </a:tr>
              <a:tr h="952451">
                <a:tc>
                  <a:txBody>
                    <a:bodyPr/>
                    <a:lstStyle/>
                    <a:p>
                      <a:r>
                        <a:rPr lang="en-IN" dirty="0"/>
                        <a:t>4.</a:t>
                      </a:r>
                    </a:p>
                  </a:txBody>
                  <a:tcPr/>
                </a:tc>
                <a:tc>
                  <a:txBody>
                    <a:bodyPr/>
                    <a:lstStyle/>
                    <a:p>
                      <a:r>
                        <a:rPr lang="en-IN" sz="1000" b="0" i="0" kern="1200" dirty="0" err="1">
                          <a:solidFill>
                            <a:schemeClr val="tx1"/>
                          </a:solidFill>
                          <a:effectLst/>
                          <a:latin typeface="+mn-lt"/>
                          <a:ea typeface="+mn-ea"/>
                          <a:cs typeface="+mn-cs"/>
                        </a:rPr>
                        <a:t>Fabelo</a:t>
                      </a:r>
                      <a:r>
                        <a:rPr lang="en-IN" sz="1000" b="0" i="0" kern="1200" dirty="0">
                          <a:solidFill>
                            <a:schemeClr val="tx1"/>
                          </a:solidFill>
                          <a:effectLst/>
                          <a:latin typeface="+mn-lt"/>
                          <a:ea typeface="+mn-ea"/>
                          <a:cs typeface="+mn-cs"/>
                        </a:rPr>
                        <a:t>, H.; Ortega, S.; </a:t>
                      </a:r>
                      <a:r>
                        <a:rPr lang="en-IN" sz="1000" b="0" i="0" kern="1200" dirty="0" err="1">
                          <a:solidFill>
                            <a:schemeClr val="tx1"/>
                          </a:solidFill>
                          <a:effectLst/>
                          <a:latin typeface="+mn-lt"/>
                          <a:ea typeface="+mn-ea"/>
                          <a:cs typeface="+mn-cs"/>
                        </a:rPr>
                        <a:t>Lazcano</a:t>
                      </a:r>
                      <a:r>
                        <a:rPr lang="en-IN" sz="1000" b="0" i="0" kern="1200" dirty="0">
                          <a:solidFill>
                            <a:schemeClr val="tx1"/>
                          </a:solidFill>
                          <a:effectLst/>
                          <a:latin typeface="+mn-lt"/>
                          <a:ea typeface="+mn-ea"/>
                          <a:cs typeface="+mn-cs"/>
                        </a:rPr>
                        <a:t>, R.; </a:t>
                      </a:r>
                      <a:r>
                        <a:rPr lang="en-IN" sz="1000" b="0" i="0" kern="1200" dirty="0" err="1">
                          <a:solidFill>
                            <a:schemeClr val="tx1"/>
                          </a:solidFill>
                          <a:effectLst/>
                          <a:latin typeface="+mn-lt"/>
                          <a:ea typeface="+mn-ea"/>
                          <a:cs typeface="+mn-cs"/>
                        </a:rPr>
                        <a:t>Madroñal</a:t>
                      </a:r>
                      <a:r>
                        <a:rPr lang="en-IN" sz="1000" b="0" i="0" kern="1200" dirty="0">
                          <a:solidFill>
                            <a:schemeClr val="tx1"/>
                          </a:solidFill>
                          <a:effectLst/>
                          <a:latin typeface="+mn-lt"/>
                          <a:ea typeface="+mn-ea"/>
                          <a:cs typeface="+mn-cs"/>
                        </a:rPr>
                        <a:t>, D.; M. </a:t>
                      </a:r>
                      <a:r>
                        <a:rPr lang="en-IN" sz="1000" b="0" i="0" kern="1200" dirty="0" err="1">
                          <a:solidFill>
                            <a:schemeClr val="tx1"/>
                          </a:solidFill>
                          <a:effectLst/>
                          <a:latin typeface="+mn-lt"/>
                          <a:ea typeface="+mn-ea"/>
                          <a:cs typeface="+mn-cs"/>
                        </a:rPr>
                        <a:t>Callicó</a:t>
                      </a:r>
                      <a:r>
                        <a:rPr lang="en-IN" sz="1000" b="0" i="0" kern="1200" dirty="0">
                          <a:solidFill>
                            <a:schemeClr val="tx1"/>
                          </a:solidFill>
                          <a:effectLst/>
                          <a:latin typeface="+mn-lt"/>
                          <a:ea typeface="+mn-ea"/>
                          <a:cs typeface="+mn-cs"/>
                        </a:rPr>
                        <a:t>, G.; Juárez, E.; Salvador, R.; </a:t>
                      </a:r>
                      <a:r>
                        <a:rPr lang="en-IN" sz="1000" b="0" i="0" kern="1200" dirty="0" err="1">
                          <a:solidFill>
                            <a:schemeClr val="tx1"/>
                          </a:solidFill>
                          <a:effectLst/>
                          <a:latin typeface="+mn-lt"/>
                          <a:ea typeface="+mn-ea"/>
                          <a:cs typeface="+mn-cs"/>
                        </a:rPr>
                        <a:t>Bulters</a:t>
                      </a:r>
                      <a:r>
                        <a:rPr lang="en-IN" sz="1000" b="0" i="0" kern="1200" dirty="0">
                          <a:solidFill>
                            <a:schemeClr val="tx1"/>
                          </a:solidFill>
                          <a:effectLst/>
                          <a:latin typeface="+mn-lt"/>
                          <a:ea typeface="+mn-ea"/>
                          <a:cs typeface="+mn-cs"/>
                        </a:rPr>
                        <a:t>, D.; </a:t>
                      </a:r>
                      <a:r>
                        <a:rPr lang="en-IN" sz="1000" b="0" i="0" kern="1200" dirty="0" err="1">
                          <a:solidFill>
                            <a:schemeClr val="tx1"/>
                          </a:solidFill>
                          <a:effectLst/>
                          <a:latin typeface="+mn-lt"/>
                          <a:ea typeface="+mn-ea"/>
                          <a:cs typeface="+mn-cs"/>
                        </a:rPr>
                        <a:t>Bulstrode</a:t>
                      </a:r>
                      <a:r>
                        <a:rPr lang="en-IN" sz="1000" b="0" i="0" kern="1200" dirty="0">
                          <a:solidFill>
                            <a:schemeClr val="tx1"/>
                          </a:solidFill>
                          <a:effectLst/>
                          <a:latin typeface="+mn-lt"/>
                          <a:ea typeface="+mn-ea"/>
                          <a:cs typeface="+mn-cs"/>
                        </a:rPr>
                        <a:t>, H.; </a:t>
                      </a:r>
                      <a:r>
                        <a:rPr lang="en-IN" sz="1000" b="0" i="0" kern="1200" dirty="0" err="1">
                          <a:solidFill>
                            <a:schemeClr val="tx1"/>
                          </a:solidFill>
                          <a:effectLst/>
                          <a:latin typeface="+mn-lt"/>
                          <a:ea typeface="+mn-ea"/>
                          <a:cs typeface="+mn-cs"/>
                        </a:rPr>
                        <a:t>Szolna</a:t>
                      </a:r>
                      <a:r>
                        <a:rPr lang="en-IN" sz="1000" b="0" i="0" kern="1200" dirty="0">
                          <a:solidFill>
                            <a:schemeClr val="tx1"/>
                          </a:solidFill>
                          <a:effectLst/>
                          <a:latin typeface="+mn-lt"/>
                          <a:ea typeface="+mn-ea"/>
                          <a:cs typeface="+mn-cs"/>
                        </a:rPr>
                        <a:t>, A.; et al. An Intraoperative Visualization System Using Hyperspectral Imaging to Aid in Brain </a:t>
                      </a:r>
                      <a:r>
                        <a:rPr lang="en-IN" sz="1000" b="0" i="0" kern="1200" dirty="0" err="1">
                          <a:solidFill>
                            <a:schemeClr val="tx1"/>
                          </a:solidFill>
                          <a:effectLst/>
                          <a:latin typeface="+mn-lt"/>
                          <a:ea typeface="+mn-ea"/>
                          <a:cs typeface="+mn-cs"/>
                        </a:rPr>
                        <a:t>Tumor</a:t>
                      </a:r>
                      <a:r>
                        <a:rPr lang="en-IN" sz="1000" b="0" i="0" kern="1200" dirty="0">
                          <a:solidFill>
                            <a:schemeClr val="tx1"/>
                          </a:solidFill>
                          <a:effectLst/>
                          <a:latin typeface="+mn-lt"/>
                          <a:ea typeface="+mn-ea"/>
                          <a:cs typeface="+mn-cs"/>
                        </a:rPr>
                        <a:t> Delineation. </a:t>
                      </a:r>
                      <a:r>
                        <a:rPr lang="en-IN" sz="1000" b="0" i="1" kern="1200" dirty="0">
                          <a:solidFill>
                            <a:schemeClr val="tx1"/>
                          </a:solidFill>
                          <a:effectLst/>
                          <a:latin typeface="+mn-lt"/>
                          <a:ea typeface="+mn-ea"/>
                          <a:cs typeface="+mn-cs"/>
                        </a:rPr>
                        <a:t>Sensors</a:t>
                      </a:r>
                      <a:r>
                        <a:rPr lang="en-IN" sz="1000" b="0" i="0" kern="1200" dirty="0">
                          <a:solidFill>
                            <a:schemeClr val="tx1"/>
                          </a:solidFill>
                          <a:effectLst/>
                          <a:latin typeface="+mn-lt"/>
                          <a:ea typeface="+mn-ea"/>
                          <a:cs typeface="+mn-cs"/>
                        </a:rPr>
                        <a:t> </a:t>
                      </a:r>
                      <a:r>
                        <a:rPr lang="en-IN" sz="1000" b="1" i="0" kern="1200" dirty="0">
                          <a:solidFill>
                            <a:schemeClr val="tx1"/>
                          </a:solidFill>
                          <a:effectLst/>
                          <a:latin typeface="+mn-lt"/>
                          <a:ea typeface="+mn-ea"/>
                          <a:cs typeface="+mn-cs"/>
                        </a:rPr>
                        <a:t>2018</a:t>
                      </a:r>
                      <a:r>
                        <a:rPr lang="en-IN" sz="1000" b="0" i="0" kern="1200" dirty="0">
                          <a:solidFill>
                            <a:schemeClr val="tx1"/>
                          </a:solidFill>
                          <a:effectLst/>
                          <a:latin typeface="+mn-lt"/>
                          <a:ea typeface="+mn-ea"/>
                          <a:cs typeface="+mn-cs"/>
                        </a:rPr>
                        <a:t>, </a:t>
                      </a:r>
                      <a:r>
                        <a:rPr lang="en-IN" sz="1000" b="0" i="1" kern="1200" dirty="0">
                          <a:solidFill>
                            <a:schemeClr val="tx1"/>
                          </a:solidFill>
                          <a:effectLst/>
                          <a:latin typeface="+mn-lt"/>
                          <a:ea typeface="+mn-ea"/>
                          <a:cs typeface="+mn-cs"/>
                        </a:rPr>
                        <a:t>18</a:t>
                      </a:r>
                      <a:r>
                        <a:rPr lang="en-IN" sz="1000" b="0" i="0" kern="1200" dirty="0">
                          <a:solidFill>
                            <a:schemeClr val="tx1"/>
                          </a:solidFill>
                          <a:effectLst/>
                          <a:latin typeface="+mn-lt"/>
                          <a:ea typeface="+mn-ea"/>
                          <a:cs typeface="+mn-cs"/>
                        </a:rPr>
                        <a:t>, 430. </a:t>
                      </a:r>
                      <a:endParaRPr lang="en-IN" sz="1000" dirty="0"/>
                    </a:p>
                  </a:txBody>
                  <a:tcPr/>
                </a:tc>
                <a:tc>
                  <a:txBody>
                    <a:bodyPr/>
                    <a:lstStyle/>
                    <a:p>
                      <a:r>
                        <a:rPr lang="en-IN" sz="1000" b="0" i="0" kern="1200" dirty="0">
                          <a:solidFill>
                            <a:schemeClr val="tx1"/>
                          </a:solidFill>
                          <a:effectLst/>
                          <a:latin typeface="+mn-lt"/>
                          <a:ea typeface="+mn-ea"/>
                          <a:cs typeface="+mn-cs"/>
                        </a:rPr>
                        <a:t>https://doi.org/10.3390/s18020430</a:t>
                      </a:r>
                      <a:endParaRPr lang="en-IN" sz="1000" dirty="0"/>
                    </a:p>
                  </a:txBody>
                  <a:tcPr/>
                </a:tc>
                <a:tc>
                  <a:txBody>
                    <a:bodyPr/>
                    <a:lstStyle/>
                    <a:p>
                      <a:r>
                        <a:rPr lang="en-IN" sz="1000" dirty="0" err="1"/>
                        <a:t>Tumor</a:t>
                      </a:r>
                      <a:r>
                        <a:rPr lang="en-IN" sz="1000" dirty="0"/>
                        <a:t> Delineation in Neurosurgery: The research detailed in this article focuses on leveraging Hyperspectral Imaging (HSI) technology to create a prototype that effectively distinguishes between </a:t>
                      </a:r>
                      <a:r>
                        <a:rPr lang="en-IN" sz="1000" dirty="0" err="1"/>
                        <a:t>tumor</a:t>
                      </a:r>
                      <a:r>
                        <a:rPr lang="en-IN" sz="1000" dirty="0"/>
                        <a:t> and brain tissues during brain surgery procedures.</a:t>
                      </a:r>
                    </a:p>
                  </a:txBody>
                  <a:tcPr/>
                </a:tc>
                <a:extLst>
                  <a:ext uri="{0D108BD9-81ED-4DB2-BD59-A6C34878D82A}">
                    <a16:rowId xmlns:a16="http://schemas.microsoft.com/office/drawing/2014/main" val="2724708495"/>
                  </a:ext>
                </a:extLst>
              </a:tr>
              <a:tr h="1223287">
                <a:tc>
                  <a:txBody>
                    <a:bodyPr/>
                    <a:lstStyle/>
                    <a:p>
                      <a:r>
                        <a:rPr lang="en-IN" dirty="0"/>
                        <a:t>5.</a:t>
                      </a:r>
                    </a:p>
                  </a:txBody>
                  <a:tcPr/>
                </a:tc>
                <a:tc>
                  <a:txBody>
                    <a:bodyPr/>
                    <a:lstStyle/>
                    <a:p>
                      <a:r>
                        <a:rPr lang="en-IN" sz="1000" dirty="0"/>
                        <a:t>H. </a:t>
                      </a:r>
                      <a:r>
                        <a:rPr lang="en-IN" sz="1000" dirty="0" err="1"/>
                        <a:t>Fabelo</a:t>
                      </a:r>
                      <a:r>
                        <a:rPr lang="en-IN" sz="1000" dirty="0"/>
                        <a:t> et al., "In-Vivo Hyperspectral Human Brain Image Database for Brain Cancer Detection," in IEEE Access, vol. 7, pp. 39098-39116, 2019, </a:t>
                      </a:r>
                      <a:r>
                        <a:rPr lang="en-IN" sz="1000" dirty="0" err="1"/>
                        <a:t>doi</a:t>
                      </a:r>
                      <a:r>
                        <a:rPr lang="en-IN" sz="1000" dirty="0"/>
                        <a:t>: 10.1109/ACCESS.2019.2904788</a:t>
                      </a:r>
                      <a:endParaRPr lang="en-IN" dirty="0"/>
                    </a:p>
                    <a:p>
                      <a:endParaRPr lang="en-IN" dirty="0"/>
                    </a:p>
                  </a:txBody>
                  <a:tcPr/>
                </a:tc>
                <a:tc>
                  <a:txBody>
                    <a:bodyPr/>
                    <a:lstStyle/>
                    <a:p>
                      <a:r>
                        <a:rPr lang="en-IN" sz="1000" dirty="0"/>
                        <a:t>https://ieeexplore.ieee.org/document/8667294</a:t>
                      </a:r>
                    </a:p>
                  </a:txBody>
                  <a:tcPr/>
                </a:tc>
                <a:tc>
                  <a:txBody>
                    <a:bodyPr/>
                    <a:lstStyle/>
                    <a:p>
                      <a:r>
                        <a:rPr lang="en-US" sz="1000" dirty="0"/>
                        <a:t>In this paper, the methodology followed to generate the first hyperspectral database of in-vivo human brain tissues is presented</a:t>
                      </a:r>
                      <a:endParaRPr lang="en-IN" sz="1000" dirty="0"/>
                    </a:p>
                  </a:txBody>
                  <a:tcPr/>
                </a:tc>
                <a:extLst>
                  <a:ext uri="{0D108BD9-81ED-4DB2-BD59-A6C34878D82A}">
                    <a16:rowId xmlns:a16="http://schemas.microsoft.com/office/drawing/2014/main" val="1753634937"/>
                  </a:ext>
                </a:extLst>
              </a:tr>
            </a:tbl>
          </a:graphicData>
        </a:graphic>
      </p:graphicFrame>
    </p:spTree>
    <p:extLst>
      <p:ext uri="{BB962C8B-B14F-4D97-AF65-F5344CB8AC3E}">
        <p14:creationId xmlns:p14="http://schemas.microsoft.com/office/powerpoint/2010/main" val="768603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1158-D91D-E401-721D-1FE977F1EB01}"/>
              </a:ext>
            </a:extLst>
          </p:cNvPr>
          <p:cNvSpPr>
            <a:spLocks noGrp="1"/>
          </p:cNvSpPr>
          <p:nvPr>
            <p:ph type="title"/>
          </p:nvPr>
        </p:nvSpPr>
        <p:spPr>
          <a:xfrm>
            <a:off x="838200" y="365125"/>
            <a:ext cx="10515600" cy="847449"/>
          </a:xfrm>
        </p:spPr>
        <p:txBody>
          <a:bodyPr>
            <a:normAutofit/>
          </a:bodyPr>
          <a:lstStyle/>
          <a:p>
            <a:r>
              <a:rPr lang="en-IN" sz="3200" dirty="0"/>
              <a:t>Data Base used:</a:t>
            </a:r>
          </a:p>
        </p:txBody>
      </p:sp>
      <p:sp>
        <p:nvSpPr>
          <p:cNvPr id="3" name="Content Placeholder 2">
            <a:extLst>
              <a:ext uri="{FF2B5EF4-FFF2-40B4-BE49-F238E27FC236}">
                <a16:creationId xmlns:a16="http://schemas.microsoft.com/office/drawing/2014/main" id="{B1C6D15F-5F73-9A05-3D6D-361B9AAC1789}"/>
              </a:ext>
            </a:extLst>
          </p:cNvPr>
          <p:cNvSpPr>
            <a:spLocks noGrp="1"/>
          </p:cNvSpPr>
          <p:nvPr>
            <p:ph idx="1"/>
          </p:nvPr>
        </p:nvSpPr>
        <p:spPr>
          <a:xfrm>
            <a:off x="838200" y="1467817"/>
            <a:ext cx="10515600" cy="4351338"/>
          </a:xfrm>
        </p:spPr>
        <p:txBody>
          <a:bodyPr/>
          <a:lstStyle/>
          <a:p>
            <a:pPr marL="0" indent="0">
              <a:buNone/>
            </a:pPr>
            <a:r>
              <a:rPr lang="en-IN" dirty="0"/>
              <a:t>In this project we have used the data set called In-vivo </a:t>
            </a:r>
            <a:r>
              <a:rPr lang="en-IN" dirty="0" err="1"/>
              <a:t>BrainHSI</a:t>
            </a:r>
            <a:r>
              <a:rPr lang="en-IN" dirty="0"/>
              <a:t> . It consists of </a:t>
            </a:r>
          </a:p>
          <a:p>
            <a:r>
              <a:rPr lang="en-IN" dirty="0"/>
              <a:t>Three campaigns</a:t>
            </a:r>
          </a:p>
          <a:p>
            <a:r>
              <a:rPr lang="en-IN" dirty="0"/>
              <a:t>61 hyperspectral images from 34 distinct patients</a:t>
            </a:r>
          </a:p>
          <a:p>
            <a:r>
              <a:rPr lang="en-IN" dirty="0"/>
              <a:t>Each image file consists raw and header files for original image, dark reference, white reference and ground truth</a:t>
            </a:r>
          </a:p>
          <a:p>
            <a:r>
              <a:rPr lang="en-IN" dirty="0"/>
              <a:t>Spectral range 440nm to 900nm</a:t>
            </a:r>
          </a:p>
          <a:p>
            <a:r>
              <a:rPr lang="en-IN" dirty="0"/>
              <a:t>Pathologists labelled the ground truth manually</a:t>
            </a:r>
          </a:p>
          <a:p>
            <a:pPr marL="0" indent="0">
              <a:buNone/>
            </a:pPr>
            <a:r>
              <a:rPr lang="en-IN" dirty="0"/>
              <a:t> </a:t>
            </a:r>
          </a:p>
          <a:p>
            <a:endParaRPr lang="en-IN" dirty="0"/>
          </a:p>
        </p:txBody>
      </p:sp>
    </p:spTree>
    <p:extLst>
      <p:ext uri="{BB962C8B-B14F-4D97-AF65-F5344CB8AC3E}">
        <p14:creationId xmlns:p14="http://schemas.microsoft.com/office/powerpoint/2010/main" val="3361070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54AC-88C0-FE20-7346-A9676231022E}"/>
              </a:ext>
            </a:extLst>
          </p:cNvPr>
          <p:cNvSpPr>
            <a:spLocks noGrp="1"/>
          </p:cNvSpPr>
          <p:nvPr>
            <p:ph type="title"/>
          </p:nvPr>
        </p:nvSpPr>
        <p:spPr>
          <a:xfrm>
            <a:off x="838200" y="310897"/>
            <a:ext cx="10515600" cy="822960"/>
          </a:xfrm>
        </p:spPr>
        <p:txBody>
          <a:bodyPr>
            <a:normAutofit/>
          </a:bodyPr>
          <a:lstStyle/>
          <a:p>
            <a:r>
              <a:rPr lang="en-IN" sz="3200" dirty="0"/>
              <a:t>Proposed work in literature:</a:t>
            </a:r>
          </a:p>
        </p:txBody>
      </p:sp>
      <p:pic>
        <p:nvPicPr>
          <p:cNvPr id="5" name="Content Placeholder 4">
            <a:extLst>
              <a:ext uri="{FF2B5EF4-FFF2-40B4-BE49-F238E27FC236}">
                <a16:creationId xmlns:a16="http://schemas.microsoft.com/office/drawing/2014/main" id="{D56E7D99-676D-57DE-D814-7AFB82FDC5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470" y="1133857"/>
            <a:ext cx="10277060" cy="5056813"/>
          </a:xfrm>
        </p:spPr>
      </p:pic>
    </p:spTree>
    <p:extLst>
      <p:ext uri="{BB962C8B-B14F-4D97-AF65-F5344CB8AC3E}">
        <p14:creationId xmlns:p14="http://schemas.microsoft.com/office/powerpoint/2010/main" val="599581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78F2-805A-501E-891A-A12975C142E2}"/>
              </a:ext>
            </a:extLst>
          </p:cNvPr>
          <p:cNvSpPr>
            <a:spLocks noGrp="1"/>
          </p:cNvSpPr>
          <p:nvPr>
            <p:ph type="title"/>
          </p:nvPr>
        </p:nvSpPr>
        <p:spPr>
          <a:xfrm>
            <a:off x="838200" y="365126"/>
            <a:ext cx="10515600" cy="629486"/>
          </a:xfrm>
        </p:spPr>
        <p:txBody>
          <a:bodyPr>
            <a:normAutofit/>
          </a:bodyPr>
          <a:lstStyle/>
          <a:p>
            <a:r>
              <a:rPr lang="en-IN" sz="2800" dirty="0"/>
              <a:t>Implemented Work:</a:t>
            </a:r>
          </a:p>
        </p:txBody>
      </p:sp>
      <p:sp>
        <p:nvSpPr>
          <p:cNvPr id="4" name="Rectangle 3">
            <a:extLst>
              <a:ext uri="{FF2B5EF4-FFF2-40B4-BE49-F238E27FC236}">
                <a16:creationId xmlns:a16="http://schemas.microsoft.com/office/drawing/2014/main" id="{B97441CE-3798-921A-4118-A332434090F0}"/>
              </a:ext>
            </a:extLst>
          </p:cNvPr>
          <p:cNvSpPr/>
          <p:nvPr/>
        </p:nvSpPr>
        <p:spPr>
          <a:xfrm>
            <a:off x="4224034" y="994612"/>
            <a:ext cx="3336263" cy="40733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In-vivo Brain HSI Data base</a:t>
            </a:r>
          </a:p>
        </p:txBody>
      </p:sp>
      <p:sp>
        <p:nvSpPr>
          <p:cNvPr id="5" name="Rectangle 4">
            <a:extLst>
              <a:ext uri="{FF2B5EF4-FFF2-40B4-BE49-F238E27FC236}">
                <a16:creationId xmlns:a16="http://schemas.microsoft.com/office/drawing/2014/main" id="{D26DFB4A-BC42-1684-4B3F-F72EBA88FA5A}"/>
              </a:ext>
            </a:extLst>
          </p:cNvPr>
          <p:cNvSpPr/>
          <p:nvPr/>
        </p:nvSpPr>
        <p:spPr>
          <a:xfrm>
            <a:off x="5185153" y="1624098"/>
            <a:ext cx="1414021" cy="28011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Calibration</a:t>
            </a:r>
          </a:p>
        </p:txBody>
      </p:sp>
      <p:sp>
        <p:nvSpPr>
          <p:cNvPr id="6" name="Rectangle 5">
            <a:extLst>
              <a:ext uri="{FF2B5EF4-FFF2-40B4-BE49-F238E27FC236}">
                <a16:creationId xmlns:a16="http://schemas.microsoft.com/office/drawing/2014/main" id="{63B2B777-B3D4-5D55-664A-6C98520D7656}"/>
              </a:ext>
            </a:extLst>
          </p:cNvPr>
          <p:cNvSpPr/>
          <p:nvPr/>
        </p:nvSpPr>
        <p:spPr>
          <a:xfrm>
            <a:off x="4907062" y="2126362"/>
            <a:ext cx="1970202" cy="280116"/>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Extreme band removal</a:t>
            </a:r>
            <a:endParaRPr lang="en-IN" sz="1200" dirty="0"/>
          </a:p>
        </p:txBody>
      </p:sp>
      <p:sp>
        <p:nvSpPr>
          <p:cNvPr id="7" name="Rectangle 6">
            <a:extLst>
              <a:ext uri="{FF2B5EF4-FFF2-40B4-BE49-F238E27FC236}">
                <a16:creationId xmlns:a16="http://schemas.microsoft.com/office/drawing/2014/main" id="{22C71B2C-1E38-EBEA-DFC8-4A2CD4C26644}"/>
              </a:ext>
            </a:extLst>
          </p:cNvPr>
          <p:cNvSpPr/>
          <p:nvPr/>
        </p:nvSpPr>
        <p:spPr>
          <a:xfrm>
            <a:off x="2290713" y="2750569"/>
            <a:ext cx="1933321" cy="28280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Decimation</a:t>
            </a:r>
          </a:p>
        </p:txBody>
      </p:sp>
      <p:sp>
        <p:nvSpPr>
          <p:cNvPr id="8" name="Rectangle 7">
            <a:extLst>
              <a:ext uri="{FF2B5EF4-FFF2-40B4-BE49-F238E27FC236}">
                <a16:creationId xmlns:a16="http://schemas.microsoft.com/office/drawing/2014/main" id="{E0413817-FC25-5107-5625-3B203C59424B}"/>
              </a:ext>
            </a:extLst>
          </p:cNvPr>
          <p:cNvSpPr/>
          <p:nvPr/>
        </p:nvSpPr>
        <p:spPr>
          <a:xfrm>
            <a:off x="7560297" y="2656098"/>
            <a:ext cx="2045617" cy="28011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Brightness Normalization</a:t>
            </a:r>
          </a:p>
        </p:txBody>
      </p:sp>
      <p:sp>
        <p:nvSpPr>
          <p:cNvPr id="9" name="Rectangle 8">
            <a:extLst>
              <a:ext uri="{FF2B5EF4-FFF2-40B4-BE49-F238E27FC236}">
                <a16:creationId xmlns:a16="http://schemas.microsoft.com/office/drawing/2014/main" id="{850910B6-5A30-A7EF-6844-077258C62AC0}"/>
              </a:ext>
            </a:extLst>
          </p:cNvPr>
          <p:cNvSpPr/>
          <p:nvPr/>
        </p:nvSpPr>
        <p:spPr>
          <a:xfrm>
            <a:off x="2234564" y="3182766"/>
            <a:ext cx="2045617" cy="28011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Brightness Normalization</a:t>
            </a:r>
          </a:p>
        </p:txBody>
      </p:sp>
      <p:sp>
        <p:nvSpPr>
          <p:cNvPr id="10" name="Rectangle 9">
            <a:extLst>
              <a:ext uri="{FF2B5EF4-FFF2-40B4-BE49-F238E27FC236}">
                <a16:creationId xmlns:a16="http://schemas.microsoft.com/office/drawing/2014/main" id="{04B83484-89A9-52CF-BBE7-8B317925D819}"/>
              </a:ext>
            </a:extLst>
          </p:cNvPr>
          <p:cNvSpPr/>
          <p:nvPr/>
        </p:nvSpPr>
        <p:spPr>
          <a:xfrm>
            <a:off x="7560297" y="3148884"/>
            <a:ext cx="2045617" cy="28011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Noise Filtering</a:t>
            </a:r>
          </a:p>
        </p:txBody>
      </p:sp>
      <p:sp>
        <p:nvSpPr>
          <p:cNvPr id="11" name="Rectangle 10">
            <a:extLst>
              <a:ext uri="{FF2B5EF4-FFF2-40B4-BE49-F238E27FC236}">
                <a16:creationId xmlns:a16="http://schemas.microsoft.com/office/drawing/2014/main" id="{6C399F39-F18E-8026-3A1A-77022B615490}"/>
              </a:ext>
            </a:extLst>
          </p:cNvPr>
          <p:cNvSpPr/>
          <p:nvPr/>
        </p:nvSpPr>
        <p:spPr>
          <a:xfrm>
            <a:off x="2234564" y="3609763"/>
            <a:ext cx="2045617" cy="28011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Noise Filtering</a:t>
            </a:r>
          </a:p>
        </p:txBody>
      </p:sp>
      <p:sp>
        <p:nvSpPr>
          <p:cNvPr id="12" name="Rectangle 11">
            <a:extLst>
              <a:ext uri="{FF2B5EF4-FFF2-40B4-BE49-F238E27FC236}">
                <a16:creationId xmlns:a16="http://schemas.microsoft.com/office/drawing/2014/main" id="{AD7DBC0B-C39E-210A-BD4F-CDB705D71E48}"/>
              </a:ext>
            </a:extLst>
          </p:cNvPr>
          <p:cNvSpPr/>
          <p:nvPr/>
        </p:nvSpPr>
        <p:spPr>
          <a:xfrm>
            <a:off x="7560297" y="3641670"/>
            <a:ext cx="2045617" cy="28011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Normalization</a:t>
            </a:r>
          </a:p>
        </p:txBody>
      </p:sp>
      <p:sp>
        <p:nvSpPr>
          <p:cNvPr id="13" name="Rectangle 12">
            <a:extLst>
              <a:ext uri="{FF2B5EF4-FFF2-40B4-BE49-F238E27FC236}">
                <a16:creationId xmlns:a16="http://schemas.microsoft.com/office/drawing/2014/main" id="{60F2F358-DB1E-B242-C11D-9DB0BD2B680F}"/>
              </a:ext>
            </a:extLst>
          </p:cNvPr>
          <p:cNvSpPr/>
          <p:nvPr/>
        </p:nvSpPr>
        <p:spPr>
          <a:xfrm>
            <a:off x="2234563" y="4039097"/>
            <a:ext cx="2045617" cy="280116"/>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Normalization</a:t>
            </a:r>
          </a:p>
        </p:txBody>
      </p:sp>
      <p:sp>
        <p:nvSpPr>
          <p:cNvPr id="14" name="Rectangle 13">
            <a:extLst>
              <a:ext uri="{FF2B5EF4-FFF2-40B4-BE49-F238E27FC236}">
                <a16:creationId xmlns:a16="http://schemas.microsoft.com/office/drawing/2014/main" id="{7647F5A8-FFC7-4DA6-9541-B78D1158349D}"/>
              </a:ext>
            </a:extLst>
          </p:cNvPr>
          <p:cNvSpPr/>
          <p:nvPr/>
        </p:nvSpPr>
        <p:spPr>
          <a:xfrm>
            <a:off x="1211344" y="4657832"/>
            <a:ext cx="2158738" cy="28011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Unsupervised Clustering</a:t>
            </a:r>
          </a:p>
        </p:txBody>
      </p:sp>
      <p:sp>
        <p:nvSpPr>
          <p:cNvPr id="15" name="Rectangle 14">
            <a:extLst>
              <a:ext uri="{FF2B5EF4-FFF2-40B4-BE49-F238E27FC236}">
                <a16:creationId xmlns:a16="http://schemas.microsoft.com/office/drawing/2014/main" id="{0065716A-A2EE-1766-B464-1420A17AE14F}"/>
              </a:ext>
            </a:extLst>
          </p:cNvPr>
          <p:cNvSpPr/>
          <p:nvPr/>
        </p:nvSpPr>
        <p:spPr>
          <a:xfrm>
            <a:off x="3663885" y="4657832"/>
            <a:ext cx="2432115" cy="28011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Supervised Classification</a:t>
            </a:r>
          </a:p>
        </p:txBody>
      </p:sp>
      <p:sp>
        <p:nvSpPr>
          <p:cNvPr id="16" name="Rectangle 15">
            <a:extLst>
              <a:ext uri="{FF2B5EF4-FFF2-40B4-BE49-F238E27FC236}">
                <a16:creationId xmlns:a16="http://schemas.microsoft.com/office/drawing/2014/main" id="{B5B89C37-AFB8-10B1-23EF-443D046FE4B6}"/>
              </a:ext>
            </a:extLst>
          </p:cNvPr>
          <p:cNvSpPr/>
          <p:nvPr/>
        </p:nvSpPr>
        <p:spPr>
          <a:xfrm>
            <a:off x="7276125" y="4133348"/>
            <a:ext cx="2613957" cy="28011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One band Representation</a:t>
            </a:r>
          </a:p>
        </p:txBody>
      </p:sp>
      <p:sp>
        <p:nvSpPr>
          <p:cNvPr id="18" name="Rectangle 17">
            <a:extLst>
              <a:ext uri="{FF2B5EF4-FFF2-40B4-BE49-F238E27FC236}">
                <a16:creationId xmlns:a16="http://schemas.microsoft.com/office/drawing/2014/main" id="{9C07C5F6-F9B8-85FC-0338-900B708ECEA1}"/>
              </a:ext>
            </a:extLst>
          </p:cNvPr>
          <p:cNvSpPr/>
          <p:nvPr/>
        </p:nvSpPr>
        <p:spPr>
          <a:xfrm>
            <a:off x="6344238" y="5416521"/>
            <a:ext cx="2432115" cy="28011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KNN Filtering</a:t>
            </a:r>
          </a:p>
        </p:txBody>
      </p:sp>
      <p:sp>
        <p:nvSpPr>
          <p:cNvPr id="19" name="Rectangle 18">
            <a:extLst>
              <a:ext uri="{FF2B5EF4-FFF2-40B4-BE49-F238E27FC236}">
                <a16:creationId xmlns:a16="http://schemas.microsoft.com/office/drawing/2014/main" id="{278192D4-79B0-0F00-56A3-3F5C718E8652}"/>
              </a:ext>
            </a:extLst>
          </p:cNvPr>
          <p:cNvSpPr/>
          <p:nvPr/>
        </p:nvSpPr>
        <p:spPr>
          <a:xfrm>
            <a:off x="4676107" y="6352816"/>
            <a:ext cx="2432115" cy="28011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rPr>
              <a:t>Majority Voting</a:t>
            </a:r>
          </a:p>
        </p:txBody>
      </p:sp>
      <p:cxnSp>
        <p:nvCxnSpPr>
          <p:cNvPr id="21" name="Straight Arrow Connector 20">
            <a:extLst>
              <a:ext uri="{FF2B5EF4-FFF2-40B4-BE49-F238E27FC236}">
                <a16:creationId xmlns:a16="http://schemas.microsoft.com/office/drawing/2014/main" id="{5AF4086B-B024-E1D9-05C2-7465FB315BDE}"/>
              </a:ext>
            </a:extLst>
          </p:cNvPr>
          <p:cNvCxnSpPr>
            <a:cxnSpLocks/>
            <a:stCxn id="4" idx="2"/>
            <a:endCxn id="5" idx="0"/>
          </p:cNvCxnSpPr>
          <p:nvPr/>
        </p:nvCxnSpPr>
        <p:spPr>
          <a:xfrm flipH="1">
            <a:off x="5892164" y="1401950"/>
            <a:ext cx="2" cy="222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97DB36C-D1A7-2965-9D5C-E655DB8D3080}"/>
              </a:ext>
            </a:extLst>
          </p:cNvPr>
          <p:cNvCxnSpPr>
            <a:cxnSpLocks/>
            <a:stCxn id="5" idx="2"/>
            <a:endCxn id="6" idx="0"/>
          </p:cNvCxnSpPr>
          <p:nvPr/>
        </p:nvCxnSpPr>
        <p:spPr>
          <a:xfrm flipH="1">
            <a:off x="5892163" y="1904214"/>
            <a:ext cx="1" cy="2221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E591F7-07F1-A4BC-7315-33D15F898E3D}"/>
              </a:ext>
            </a:extLst>
          </p:cNvPr>
          <p:cNvCxnSpPr>
            <a:cxnSpLocks/>
            <a:stCxn id="7" idx="2"/>
            <a:endCxn id="9" idx="0"/>
          </p:cNvCxnSpPr>
          <p:nvPr/>
        </p:nvCxnSpPr>
        <p:spPr>
          <a:xfrm flipH="1">
            <a:off x="3257373" y="3033373"/>
            <a:ext cx="1" cy="1493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562CD0B-B346-E4C3-2EE0-F3E2C55CFEB2}"/>
              </a:ext>
            </a:extLst>
          </p:cNvPr>
          <p:cNvCxnSpPr>
            <a:cxnSpLocks/>
            <a:stCxn id="9" idx="2"/>
            <a:endCxn id="11" idx="0"/>
          </p:cNvCxnSpPr>
          <p:nvPr/>
        </p:nvCxnSpPr>
        <p:spPr>
          <a:xfrm>
            <a:off x="3257373" y="3462882"/>
            <a:ext cx="0" cy="146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B29B51AC-0AC8-33E7-D6AC-2449CF3770D4}"/>
              </a:ext>
            </a:extLst>
          </p:cNvPr>
          <p:cNvCxnSpPr>
            <a:stCxn id="11" idx="2"/>
            <a:endCxn id="13" idx="0"/>
          </p:cNvCxnSpPr>
          <p:nvPr/>
        </p:nvCxnSpPr>
        <p:spPr>
          <a:xfrm flipH="1">
            <a:off x="3257372" y="3889879"/>
            <a:ext cx="1" cy="149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74C0A51-4F49-1D98-486A-34CCB87FBB0F}"/>
              </a:ext>
            </a:extLst>
          </p:cNvPr>
          <p:cNvCxnSpPr>
            <a:cxnSpLocks/>
            <a:stCxn id="8" idx="2"/>
            <a:endCxn id="10" idx="0"/>
          </p:cNvCxnSpPr>
          <p:nvPr/>
        </p:nvCxnSpPr>
        <p:spPr>
          <a:xfrm>
            <a:off x="8583106" y="2936214"/>
            <a:ext cx="0" cy="212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3B27B27-A628-AEF3-20BD-C542FFCDFB47}"/>
              </a:ext>
            </a:extLst>
          </p:cNvPr>
          <p:cNvCxnSpPr>
            <a:cxnSpLocks/>
            <a:stCxn id="10" idx="2"/>
            <a:endCxn id="12" idx="0"/>
          </p:cNvCxnSpPr>
          <p:nvPr/>
        </p:nvCxnSpPr>
        <p:spPr>
          <a:xfrm>
            <a:off x="8583106" y="3429000"/>
            <a:ext cx="0" cy="212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56B45956-30B0-B7C6-10F8-E9A3527454B9}"/>
              </a:ext>
            </a:extLst>
          </p:cNvPr>
          <p:cNvCxnSpPr>
            <a:stCxn id="12" idx="2"/>
            <a:endCxn id="16" idx="0"/>
          </p:cNvCxnSpPr>
          <p:nvPr/>
        </p:nvCxnSpPr>
        <p:spPr>
          <a:xfrm flipH="1">
            <a:off x="8583104" y="3921786"/>
            <a:ext cx="2" cy="21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6E525353-33F9-4895-094F-DF45262F5A83}"/>
              </a:ext>
            </a:extLst>
          </p:cNvPr>
          <p:cNvCxnSpPr>
            <a:cxnSpLocks/>
            <a:stCxn id="6" idx="2"/>
            <a:endCxn id="8" idx="0"/>
          </p:cNvCxnSpPr>
          <p:nvPr/>
        </p:nvCxnSpPr>
        <p:spPr>
          <a:xfrm rot="16200000" flipH="1">
            <a:off x="7112824" y="1185816"/>
            <a:ext cx="249620" cy="269094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B2743D11-FE1B-202E-F733-B66B55AF8B89}"/>
              </a:ext>
            </a:extLst>
          </p:cNvPr>
          <p:cNvCxnSpPr>
            <a:cxnSpLocks/>
            <a:endCxn id="7" idx="0"/>
          </p:cNvCxnSpPr>
          <p:nvPr/>
        </p:nvCxnSpPr>
        <p:spPr>
          <a:xfrm rot="10800000" flipV="1">
            <a:off x="3257374" y="2536669"/>
            <a:ext cx="2634788" cy="21390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1" name="Connector: Elbow 80">
            <a:extLst>
              <a:ext uri="{FF2B5EF4-FFF2-40B4-BE49-F238E27FC236}">
                <a16:creationId xmlns:a16="http://schemas.microsoft.com/office/drawing/2014/main" id="{B06A025D-A69A-2919-8B5E-343525D01252}"/>
              </a:ext>
            </a:extLst>
          </p:cNvPr>
          <p:cNvCxnSpPr>
            <a:stCxn id="13" idx="2"/>
            <a:endCxn id="14" idx="0"/>
          </p:cNvCxnSpPr>
          <p:nvPr/>
        </p:nvCxnSpPr>
        <p:spPr>
          <a:xfrm rot="5400000">
            <a:off x="2604734" y="4005193"/>
            <a:ext cx="338619" cy="96665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FE467F28-49CD-4078-1D80-1D65A8132376}"/>
              </a:ext>
            </a:extLst>
          </p:cNvPr>
          <p:cNvCxnSpPr>
            <a:cxnSpLocks/>
            <a:endCxn id="15" idx="0"/>
          </p:cNvCxnSpPr>
          <p:nvPr/>
        </p:nvCxnSpPr>
        <p:spPr>
          <a:xfrm>
            <a:off x="3257371" y="4488522"/>
            <a:ext cx="1622572" cy="1693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6" name="Connector: Elbow 85">
            <a:extLst>
              <a:ext uri="{FF2B5EF4-FFF2-40B4-BE49-F238E27FC236}">
                <a16:creationId xmlns:a16="http://schemas.microsoft.com/office/drawing/2014/main" id="{86DC808C-96FA-54E8-BF05-C885984E176F}"/>
              </a:ext>
            </a:extLst>
          </p:cNvPr>
          <p:cNvCxnSpPr>
            <a:cxnSpLocks/>
            <a:stCxn id="15" idx="2"/>
            <a:endCxn id="18" idx="0"/>
          </p:cNvCxnSpPr>
          <p:nvPr/>
        </p:nvCxnSpPr>
        <p:spPr>
          <a:xfrm rot="16200000" flipH="1">
            <a:off x="5980833" y="3837057"/>
            <a:ext cx="478573" cy="268035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F37BACDD-99C2-60B3-ECE1-1D323405AAFF}"/>
              </a:ext>
            </a:extLst>
          </p:cNvPr>
          <p:cNvCxnSpPr>
            <a:cxnSpLocks/>
          </p:cNvCxnSpPr>
          <p:nvPr/>
        </p:nvCxnSpPr>
        <p:spPr>
          <a:xfrm rot="5400000">
            <a:off x="7694981" y="4289110"/>
            <a:ext cx="753437" cy="1022809"/>
          </a:xfrm>
          <a:prstGeom prst="bentConnector2">
            <a:avLst/>
          </a:prstGeom>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0585BED-2B26-0D92-A34E-FC1477D37523}"/>
              </a:ext>
            </a:extLst>
          </p:cNvPr>
          <p:cNvCxnSpPr>
            <a:stCxn id="14" idx="2"/>
            <a:endCxn id="19" idx="0"/>
          </p:cNvCxnSpPr>
          <p:nvPr/>
        </p:nvCxnSpPr>
        <p:spPr>
          <a:xfrm rot="16200000" flipH="1">
            <a:off x="3384005" y="3844656"/>
            <a:ext cx="1414868" cy="3601452"/>
          </a:xfrm>
          <a:prstGeom prst="bentConnector3">
            <a:avLst>
              <a:gd name="adj1" fmla="val 81315"/>
            </a:avLst>
          </a:prstGeom>
          <a:ln>
            <a:tailEnd type="triangle"/>
          </a:ln>
        </p:spPr>
        <p:style>
          <a:lnRef idx="1">
            <a:schemeClr val="dk1"/>
          </a:lnRef>
          <a:fillRef idx="0">
            <a:schemeClr val="dk1"/>
          </a:fillRef>
          <a:effectRef idx="0">
            <a:schemeClr val="dk1"/>
          </a:effectRef>
          <a:fontRef idx="minor">
            <a:schemeClr val="tx1"/>
          </a:fontRef>
        </p:style>
      </p:cxnSp>
      <p:cxnSp>
        <p:nvCxnSpPr>
          <p:cNvPr id="100" name="Connector: Elbow 99">
            <a:extLst>
              <a:ext uri="{FF2B5EF4-FFF2-40B4-BE49-F238E27FC236}">
                <a16:creationId xmlns:a16="http://schemas.microsoft.com/office/drawing/2014/main" id="{4B6A7870-9962-B730-0465-4337F61191B4}"/>
              </a:ext>
            </a:extLst>
          </p:cNvPr>
          <p:cNvCxnSpPr>
            <a:cxnSpLocks/>
          </p:cNvCxnSpPr>
          <p:nvPr/>
        </p:nvCxnSpPr>
        <p:spPr>
          <a:xfrm rot="5400000">
            <a:off x="6532358" y="5075491"/>
            <a:ext cx="376060" cy="1656452"/>
          </a:xfrm>
          <a:prstGeom prst="bentConnector2">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8129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B73F-F878-6A65-9CC7-04FA645F816E}"/>
              </a:ext>
            </a:extLst>
          </p:cNvPr>
          <p:cNvSpPr>
            <a:spLocks noGrp="1"/>
          </p:cNvSpPr>
          <p:nvPr>
            <p:ph type="title"/>
          </p:nvPr>
        </p:nvSpPr>
        <p:spPr>
          <a:xfrm>
            <a:off x="838200" y="193039"/>
            <a:ext cx="10033000" cy="975995"/>
          </a:xfrm>
        </p:spPr>
        <p:txBody>
          <a:bodyPr/>
          <a:lstStyle/>
          <a:p>
            <a:r>
              <a:rPr lang="en-IN" dirty="0"/>
              <a:t>Methodology: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C50A2E-91B7-06AA-9D83-0568F8436406}"/>
                  </a:ext>
                </a:extLst>
              </p:cNvPr>
              <p:cNvSpPr>
                <a:spLocks noGrp="1"/>
              </p:cNvSpPr>
              <p:nvPr>
                <p:ph idx="1"/>
              </p:nvPr>
            </p:nvSpPr>
            <p:spPr>
              <a:xfrm>
                <a:off x="838200" y="1270000"/>
                <a:ext cx="10515600" cy="4906963"/>
              </a:xfrm>
            </p:spPr>
            <p:txBody>
              <a:bodyPr/>
              <a:lstStyle/>
              <a:p>
                <a:pPr marL="0" indent="0">
                  <a:buNone/>
                </a:pPr>
                <a:r>
                  <a:rPr lang="en-IN" dirty="0"/>
                  <a:t>Data preprocessing </a:t>
                </a:r>
              </a:p>
              <a:p>
                <a:r>
                  <a:rPr lang="en-IN" sz="2400" dirty="0"/>
                  <a:t>Calibration:  </a:t>
                </a:r>
                <a:r>
                  <a:rPr lang="en-IN" sz="2000" dirty="0"/>
                  <a:t>The raw image is calibrated with dark reference and white reference.</a:t>
                </a:r>
              </a:p>
              <a:p>
                <a:pPr algn="ctr"/>
                <a:r>
                  <a:rPr lang="en-IN" sz="2400" dirty="0"/>
                  <a:t> CI</a:t>
                </a:r>
                <a14:m>
                  <m:oMath xmlns:m="http://schemas.openxmlformats.org/officeDocument/2006/math">
                    <m:r>
                      <a:rPr lang="en-IN" sz="2400" b="0" i="0" smtClean="0">
                        <a:latin typeface="Cambria Math" panose="02040503050406030204" pitchFamily="18" charset="0"/>
                      </a:rPr>
                      <m:t> </m:t>
                    </m:r>
                    <m:r>
                      <a:rPr lang="en-US" sz="2400" i="1" smtClean="0">
                        <a:latin typeface="Cambria Math" panose="02040503050406030204" pitchFamily="18" charset="0"/>
                      </a:rPr>
                      <m:t>=</m:t>
                    </m:r>
                    <m:r>
                      <a:rPr lang="en-IN" sz="2400" b="0" i="1" smtClean="0">
                        <a:latin typeface="Cambria Math" panose="02040503050406030204" pitchFamily="18" charset="0"/>
                      </a:rPr>
                      <m:t>100 ∗ </m:t>
                    </m:r>
                    <m:f>
                      <m:fPr>
                        <m:ctrlPr>
                          <a:rPr lang="en-US" sz="2400" i="1" smtClean="0">
                            <a:latin typeface="Cambria Math" panose="02040503050406030204" pitchFamily="18" charset="0"/>
                          </a:rPr>
                        </m:ctrlPr>
                      </m:fPr>
                      <m:num>
                        <m:r>
                          <a:rPr lang="en-IN" sz="2400" b="0" i="1" smtClean="0">
                            <a:latin typeface="Cambria Math" panose="02040503050406030204" pitchFamily="18" charset="0"/>
                          </a:rPr>
                          <m:t>𝑅𝑖</m:t>
                        </m:r>
                        <m:r>
                          <a:rPr lang="en-IN" sz="2400" b="0" i="1" smtClean="0">
                            <a:latin typeface="Cambria Math" panose="02040503050406030204" pitchFamily="18" charset="0"/>
                          </a:rPr>
                          <m:t>  −</m:t>
                        </m:r>
                        <m:r>
                          <a:rPr lang="en-IN" sz="2400" b="0" i="1" smtClean="0">
                            <a:latin typeface="Cambria Math" panose="02040503050406030204" pitchFamily="18" charset="0"/>
                          </a:rPr>
                          <m:t>𝐷𝑟</m:t>
                        </m:r>
                      </m:num>
                      <m:den>
                        <m:r>
                          <a:rPr lang="en-IN" sz="2400" b="0" i="1" smtClean="0">
                            <a:latin typeface="Cambria Math" panose="02040503050406030204" pitchFamily="18" charset="0"/>
                          </a:rPr>
                          <m:t>𝑊𝑟</m:t>
                        </m:r>
                        <m:r>
                          <a:rPr lang="en-IN" sz="2400" b="0" i="1" smtClean="0">
                            <a:latin typeface="Cambria Math" panose="02040503050406030204" pitchFamily="18" charset="0"/>
                          </a:rPr>
                          <m:t> −</m:t>
                        </m:r>
                        <m:r>
                          <a:rPr lang="en-IN" sz="2400" b="0" i="1" smtClean="0">
                            <a:latin typeface="Cambria Math" panose="02040503050406030204" pitchFamily="18" charset="0"/>
                          </a:rPr>
                          <m:t>𝐷𝑟</m:t>
                        </m:r>
                      </m:den>
                    </m:f>
                  </m:oMath>
                </a14:m>
                <a:endParaRPr lang="en-IN" sz="2400" dirty="0"/>
              </a:p>
              <a:p>
                <a:r>
                  <a:rPr lang="en-IN" sz="2400" dirty="0"/>
                  <a:t>Extreme band removal: </a:t>
                </a:r>
                <a:r>
                  <a:rPr lang="en-IN" sz="2000" dirty="0"/>
                  <a:t>From the total of 826 band,  first 56 and last 126 spectral bands are removed due to low capabilities and high noise .</a:t>
                </a:r>
              </a:p>
              <a:p>
                <a:r>
                  <a:rPr lang="en-IN" sz="2400" dirty="0"/>
                  <a:t>Decimation: </a:t>
                </a:r>
                <a:r>
                  <a:rPr lang="en-IN" sz="2000" dirty="0"/>
                  <a:t>This is a band averaging technique, in this the average of 5 bands , one band is considered</a:t>
                </a:r>
                <a:r>
                  <a:rPr lang="en-IN" sz="2400" dirty="0"/>
                  <a:t>.</a:t>
                </a:r>
              </a:p>
              <a:p>
                <a:r>
                  <a:rPr lang="en-IN" sz="2400" dirty="0"/>
                  <a:t>Brightness Normalization: </a:t>
                </a:r>
                <a:r>
                  <a:rPr lang="en-IN" sz="2000" dirty="0"/>
                  <a:t>using formula , each pixel is corrected according to its brightness and applied Gaussian Noise </a:t>
                </a:r>
                <a:r>
                  <a:rPr lang="en-IN" sz="2000" dirty="0" err="1"/>
                  <a:t>ffilter</a:t>
                </a:r>
                <a:r>
                  <a:rPr lang="en-IN" sz="2000" dirty="0"/>
                  <a:t>.</a:t>
                </a:r>
              </a:p>
              <a:p>
                <a:pPr marL="0" indent="0">
                  <a:buNone/>
                </a:pPr>
                <a:endParaRPr lang="en-IN" sz="2400" dirty="0"/>
              </a:p>
            </p:txBody>
          </p:sp>
        </mc:Choice>
        <mc:Fallback>
          <p:sp>
            <p:nvSpPr>
              <p:cNvPr id="3" name="Content Placeholder 2">
                <a:extLst>
                  <a:ext uri="{FF2B5EF4-FFF2-40B4-BE49-F238E27FC236}">
                    <a16:creationId xmlns:a16="http://schemas.microsoft.com/office/drawing/2014/main" id="{CAC50A2E-91B7-06AA-9D83-0568F8436406}"/>
                  </a:ext>
                </a:extLst>
              </p:cNvPr>
              <p:cNvSpPr>
                <a:spLocks noGrp="1" noRot="1" noChangeAspect="1" noMove="1" noResize="1" noEditPoints="1" noAdjustHandles="1" noChangeArrowheads="1" noChangeShapeType="1" noTextEdit="1"/>
              </p:cNvSpPr>
              <p:nvPr>
                <p:ph idx="1"/>
              </p:nvPr>
            </p:nvSpPr>
            <p:spPr>
              <a:xfrm>
                <a:off x="838200" y="1270000"/>
                <a:ext cx="10515600" cy="4906963"/>
              </a:xfrm>
              <a:blipFill>
                <a:blip r:embed="rId2"/>
                <a:stretch>
                  <a:fillRect l="-1217" t="-1988" r="-58"/>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79E4D628-E344-4FF5-B337-ACAEA6122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028" y="4956049"/>
            <a:ext cx="3114931" cy="1110630"/>
          </a:xfrm>
          <a:prstGeom prst="rect">
            <a:avLst/>
          </a:prstGeom>
        </p:spPr>
      </p:pic>
    </p:spTree>
    <p:extLst>
      <p:ext uri="{BB962C8B-B14F-4D97-AF65-F5344CB8AC3E}">
        <p14:creationId xmlns:p14="http://schemas.microsoft.com/office/powerpoint/2010/main" val="219203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09BEC8-9764-1DEF-59D6-87D6D25C0E43}"/>
              </a:ext>
            </a:extLst>
          </p:cNvPr>
          <p:cNvSpPr>
            <a:spLocks noGrp="1"/>
          </p:cNvSpPr>
          <p:nvPr>
            <p:ph idx="1"/>
          </p:nvPr>
        </p:nvSpPr>
        <p:spPr>
          <a:xfrm>
            <a:off x="838200" y="471340"/>
            <a:ext cx="10515600" cy="6099141"/>
          </a:xfrm>
        </p:spPr>
        <p:txBody>
          <a:bodyPr>
            <a:normAutofit/>
          </a:bodyPr>
          <a:lstStyle/>
          <a:p>
            <a:r>
              <a:rPr lang="en-US" sz="2400" dirty="0"/>
              <a:t>Data Normalization: </a:t>
            </a:r>
            <a:r>
              <a:rPr lang="en-US" sz="2000" dirty="0"/>
              <a:t>The spectral signature of each pixel is normalized between [0,1] with the formula </a:t>
            </a:r>
          </a:p>
          <a:p>
            <a:endParaRPr lang="en-US" sz="2000" dirty="0"/>
          </a:p>
          <a:p>
            <a:endParaRPr lang="en-US" sz="2000" dirty="0"/>
          </a:p>
          <a:p>
            <a:r>
              <a:rPr lang="en-IN" sz="2400" dirty="0"/>
              <a:t>One band representation</a:t>
            </a:r>
            <a:r>
              <a:rPr lang="en-IN" sz="2000" dirty="0"/>
              <a:t>: Features of all bands combined and represented in one band . To do dimensionality reduction using </a:t>
            </a:r>
            <a:r>
              <a:rPr lang="en-IN" sz="1800" dirty="0"/>
              <a:t>PCA </a:t>
            </a:r>
            <a:r>
              <a:rPr lang="en-IN" sz="2000" dirty="0"/>
              <a:t>and </a:t>
            </a:r>
            <a:r>
              <a:rPr lang="en-IN" sz="1800" dirty="0"/>
              <a:t>T-SNE</a:t>
            </a:r>
            <a:r>
              <a:rPr lang="en-IN" sz="2000" dirty="0"/>
              <a:t>.</a:t>
            </a:r>
          </a:p>
          <a:p>
            <a:r>
              <a:rPr lang="en-IN" sz="2400" dirty="0"/>
              <a:t>Supervised Classification</a:t>
            </a:r>
            <a:r>
              <a:rPr lang="en-IN" sz="2000" dirty="0"/>
              <a:t>: Pre-processed image is classified into classes based on the ground truth map using Random forest for better accuracy.</a:t>
            </a:r>
          </a:p>
          <a:p>
            <a:r>
              <a:rPr lang="en-IN" sz="2400" dirty="0"/>
              <a:t>Unsupervised Clustering: </a:t>
            </a:r>
            <a:r>
              <a:rPr lang="en-IN" sz="2000" dirty="0"/>
              <a:t>same pre-processed image is clustered based on the intensities of pixels using </a:t>
            </a:r>
            <a:r>
              <a:rPr lang="en-IN" sz="1800" dirty="0"/>
              <a:t>K</a:t>
            </a:r>
            <a:r>
              <a:rPr lang="en-IN" sz="2000" dirty="0"/>
              <a:t>-means clustering.</a:t>
            </a:r>
          </a:p>
          <a:p>
            <a:r>
              <a:rPr lang="en-IN" sz="2400" dirty="0"/>
              <a:t>KNN filtering: </a:t>
            </a:r>
            <a:r>
              <a:rPr lang="en-IN" sz="2000" dirty="0"/>
              <a:t>Filters the </a:t>
            </a:r>
            <a:r>
              <a:rPr lang="en-IN" sz="1800" dirty="0"/>
              <a:t>PCA</a:t>
            </a:r>
            <a:r>
              <a:rPr lang="en-IN" sz="2000" dirty="0"/>
              <a:t> or </a:t>
            </a:r>
            <a:r>
              <a:rPr lang="en-IN" sz="1800" dirty="0"/>
              <a:t>t-SNE</a:t>
            </a:r>
            <a:r>
              <a:rPr lang="en-IN" sz="2000" dirty="0"/>
              <a:t> image using Supervised classification map to ensure spatial continuity.</a:t>
            </a:r>
          </a:p>
          <a:p>
            <a:r>
              <a:rPr lang="en-IN" sz="2400" dirty="0"/>
              <a:t>Majority Voting: </a:t>
            </a:r>
            <a:r>
              <a:rPr lang="en-IN" sz="2000" dirty="0"/>
              <a:t>It is applied to clustered image using </a:t>
            </a:r>
            <a:r>
              <a:rPr lang="en-IN" sz="1800" dirty="0"/>
              <a:t>KNN </a:t>
            </a:r>
            <a:r>
              <a:rPr lang="en-IN" sz="2000" dirty="0"/>
              <a:t>filtered map assigning each pixel to the most common label among its neighbouring pixels.</a:t>
            </a:r>
          </a:p>
          <a:p>
            <a:r>
              <a:rPr lang="en-IN" sz="2000" dirty="0"/>
              <a:t>Additionally performed the endmembers and abundance maps extraction to check the similarity with the hybrid classification model.</a:t>
            </a:r>
            <a:endParaRPr lang="en-US" sz="2000" dirty="0"/>
          </a:p>
        </p:txBody>
      </p:sp>
      <p:pic>
        <p:nvPicPr>
          <p:cNvPr id="5" name="Picture 4">
            <a:extLst>
              <a:ext uri="{FF2B5EF4-FFF2-40B4-BE49-F238E27FC236}">
                <a16:creationId xmlns:a16="http://schemas.microsoft.com/office/drawing/2014/main" id="{FD92DABD-D09E-A071-2C06-53B278BEC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2087" y="968684"/>
            <a:ext cx="2407760" cy="1001518"/>
          </a:xfrm>
          <a:prstGeom prst="rect">
            <a:avLst/>
          </a:prstGeom>
        </p:spPr>
      </p:pic>
    </p:spTree>
    <p:extLst>
      <p:ext uri="{BB962C8B-B14F-4D97-AF65-F5344CB8AC3E}">
        <p14:creationId xmlns:p14="http://schemas.microsoft.com/office/powerpoint/2010/main" val="3818359050"/>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emplate>Gradient</Template>
  <TotalTime>568</TotalTime>
  <Words>1387</Words>
  <Application>Microsoft Office PowerPoint</Application>
  <PresentationFormat>Widescreen</PresentationFormat>
  <Paragraphs>110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Cambria Math</vt:lpstr>
      <vt:lpstr>Times New Roman</vt:lpstr>
      <vt:lpstr>Univers</vt:lpstr>
      <vt:lpstr>GradientVTI</vt:lpstr>
      <vt:lpstr>Biomedical hyperspectral image segmentation </vt:lpstr>
      <vt:lpstr>Introduction:</vt:lpstr>
      <vt:lpstr>Problem Statement :</vt:lpstr>
      <vt:lpstr>Literature Survey:</vt:lpstr>
      <vt:lpstr>Data Base used:</vt:lpstr>
      <vt:lpstr>Proposed work in literature:</vt:lpstr>
      <vt:lpstr>Implemented Work:</vt:lpstr>
      <vt:lpstr>Methodology:</vt:lpstr>
      <vt:lpstr>PowerPoint Presentation</vt:lpstr>
      <vt:lpstr>Results : Preprocessed images</vt:lpstr>
      <vt:lpstr>Spectral signatures of preprocessed: (At (100,200) pixel)</vt:lpstr>
      <vt:lpstr>One band represented images:</vt:lpstr>
      <vt:lpstr>Supervised Classification Map:</vt:lpstr>
      <vt:lpstr>KNN filtering maps:</vt:lpstr>
      <vt:lpstr>Unsupervised Segmentation: (K-means)</vt:lpstr>
      <vt:lpstr>Majority Voting Maps:</vt:lpstr>
      <vt:lpstr>Additional Results (End members and abundance Maps):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Biomedical hyperspectral image segmentation </dc:title>
  <dc:creator>ravi teja</dc:creator>
  <cp:lastModifiedBy>ravi teja</cp:lastModifiedBy>
  <cp:revision>6</cp:revision>
  <dcterms:created xsi:type="dcterms:W3CDTF">2024-05-09T17:31:17Z</dcterms:created>
  <dcterms:modified xsi:type="dcterms:W3CDTF">2024-05-14T16:12:33Z</dcterms:modified>
</cp:coreProperties>
</file>